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0"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8288000" cy="10287000"/>
  <p:notesSz cx="6858000" cy="9144000"/>
  <p:embeddedFontLst>
    <p:embeddedFont>
      <p:font typeface="Times New Roman" panose="02020603050405020304" pitchFamily="18" charset="0"/>
      <p:regular r:id="rId17"/>
    </p:embeddedFont>
    <p:embeddedFont>
      <p:font typeface="Canva Sans" panose="020B0604020202020204" charset="0"/>
      <p:regular r:id="rId18"/>
    </p:embeddedFont>
    <p:embeddedFont>
      <p:font typeface="Calibri" panose="020F0502020204030204" pitchFamily="34" charset="0"/>
      <p:regular r:id="rId19"/>
      <p:bold r:id="rId20"/>
      <p:italic r:id="rId21"/>
      <p:boldItalic r:id="rId22"/>
    </p:embeddedFont>
    <p:embeddedFont>
      <p:font typeface="Canva Sans Bold" panose="020B0604020202020204" charset="0"/>
      <p:regular r:id="rId23"/>
    </p:embeddedFont>
    <p:embeddedFont>
      <p:font typeface="Times New Roman Bold" panose="02020803070505020304" pitchFamily="18" charset="0"/>
      <p:regular r:id="rId24"/>
      <p:bold r:id="rId25"/>
    </p:embeddedFont>
    <p:embeddedFont>
      <p:font typeface="HK Grotesk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173"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s://drive.google.com/drive/folders/1HCS9AXzAuy6tmnwnAF3BvYDlrIcnCcYZ"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379" b="1161"/>
          <a:stretch>
            <a:fillRect/>
          </a:stretch>
        </p:blipFill>
        <p:spPr>
          <a:xfrm rot="1298824">
            <a:off x="13473754" y="5010965"/>
            <a:ext cx="6575294" cy="7268784"/>
          </a:xfrm>
          <a:prstGeom prst="rect">
            <a:avLst/>
          </a:prstGeom>
        </p:spPr>
      </p:pic>
      <p:pic>
        <p:nvPicPr>
          <p:cNvPr id="3" name="Picture 3"/>
          <p:cNvPicPr>
            <a:picLocks noChangeAspect="1"/>
          </p:cNvPicPr>
          <p:nvPr/>
        </p:nvPicPr>
        <p:blipFill>
          <a:blip r:embed="rId3"/>
          <a:srcRect/>
          <a:stretch>
            <a:fillRect/>
          </a:stretch>
        </p:blipFill>
        <p:spPr>
          <a:xfrm rot="-2715964">
            <a:off x="9773398" y="7771526"/>
            <a:ext cx="1844500" cy="1747664"/>
          </a:xfrm>
          <a:prstGeom prst="rect">
            <a:avLst/>
          </a:prstGeom>
        </p:spPr>
      </p:pic>
      <p:pic>
        <p:nvPicPr>
          <p:cNvPr id="4" name="Picture 4"/>
          <p:cNvPicPr>
            <a:picLocks noChangeAspect="1"/>
          </p:cNvPicPr>
          <p:nvPr/>
        </p:nvPicPr>
        <p:blipFill>
          <a:blip r:embed="rId4"/>
          <a:srcRect/>
          <a:stretch>
            <a:fillRect/>
          </a:stretch>
        </p:blipFill>
        <p:spPr>
          <a:xfrm rot="-3378125">
            <a:off x="13245904" y="-1104960"/>
            <a:ext cx="4943405" cy="5723190"/>
          </a:xfrm>
          <a:prstGeom prst="rect">
            <a:avLst/>
          </a:prstGeom>
        </p:spPr>
      </p:pic>
      <p:sp>
        <p:nvSpPr>
          <p:cNvPr id="5" name="TextBox 5"/>
          <p:cNvSpPr txBox="1"/>
          <p:nvPr/>
        </p:nvSpPr>
        <p:spPr>
          <a:xfrm>
            <a:off x="2883957" y="3409466"/>
            <a:ext cx="9706124" cy="3195319"/>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TAMIL NEWS </a:t>
            </a:r>
          </a:p>
          <a:p>
            <a:pPr algn="ctr">
              <a:lnSpc>
                <a:spcPts val="12880"/>
              </a:lnSpc>
            </a:pPr>
            <a:r>
              <a:rPr lang="en-US" sz="9200">
                <a:solidFill>
                  <a:srgbClr val="FFFFFF"/>
                </a:solidFill>
                <a:latin typeface="Canva Sans Bold"/>
              </a:rPr>
              <a:t>CLASSIFICATION</a:t>
            </a:r>
          </a:p>
        </p:txBody>
      </p:sp>
      <p:sp>
        <p:nvSpPr>
          <p:cNvPr id="6" name="TextBox 6"/>
          <p:cNvSpPr txBox="1"/>
          <p:nvPr/>
        </p:nvSpPr>
        <p:spPr>
          <a:xfrm>
            <a:off x="1690048" y="104140"/>
            <a:ext cx="11965498" cy="1835150"/>
          </a:xfrm>
          <a:prstGeom prst="rect">
            <a:avLst/>
          </a:prstGeom>
        </p:spPr>
        <p:txBody>
          <a:bodyPr lIns="0" tIns="0" rIns="0" bIns="0" rtlCol="0" anchor="t">
            <a:spAutoFit/>
          </a:bodyPr>
          <a:lstStyle/>
          <a:p>
            <a:pPr algn="ctr">
              <a:lnSpc>
                <a:spcPts val="4900"/>
              </a:lnSpc>
            </a:pPr>
            <a:r>
              <a:rPr lang="en-US" sz="3500">
                <a:solidFill>
                  <a:srgbClr val="FFFFFF"/>
                </a:solidFill>
                <a:latin typeface="Canva Sans"/>
              </a:rPr>
              <a:t>Natural Language Processing </a:t>
            </a:r>
          </a:p>
          <a:p>
            <a:pPr algn="ctr">
              <a:lnSpc>
                <a:spcPts val="4900"/>
              </a:lnSpc>
            </a:pPr>
            <a:r>
              <a:rPr lang="en-US" sz="3500">
                <a:solidFill>
                  <a:srgbClr val="FFFFFF"/>
                </a:solidFill>
                <a:latin typeface="Canva Sans"/>
              </a:rPr>
              <a:t>CSE - 4022</a:t>
            </a:r>
          </a:p>
          <a:p>
            <a:pPr algn="ctr">
              <a:lnSpc>
                <a:spcPts val="4900"/>
              </a:lnSpc>
            </a:pPr>
            <a:r>
              <a:rPr lang="en-US" sz="3500">
                <a:solidFill>
                  <a:srgbClr val="FFFFFF"/>
                </a:solidFill>
                <a:latin typeface="Canva Sans"/>
              </a:rPr>
              <a:t>PROJECT REVIEW - 3</a:t>
            </a:r>
          </a:p>
        </p:txBody>
      </p:sp>
      <p:sp>
        <p:nvSpPr>
          <p:cNvPr id="7" name="TextBox 7"/>
          <p:cNvSpPr txBox="1"/>
          <p:nvPr/>
        </p:nvSpPr>
        <p:spPr>
          <a:xfrm>
            <a:off x="406852" y="7734617"/>
            <a:ext cx="7265945" cy="2980690"/>
          </a:xfrm>
          <a:prstGeom prst="rect">
            <a:avLst/>
          </a:prstGeom>
        </p:spPr>
        <p:txBody>
          <a:bodyPr lIns="0" tIns="0" rIns="0" bIns="0" rtlCol="0" anchor="t">
            <a:spAutoFit/>
          </a:bodyPr>
          <a:lstStyle/>
          <a:p>
            <a:pPr>
              <a:lnSpc>
                <a:spcPts val="4759"/>
              </a:lnSpc>
            </a:pPr>
            <a:r>
              <a:rPr lang="en-US" sz="3399">
                <a:solidFill>
                  <a:srgbClr val="FFFFFF"/>
                </a:solidFill>
                <a:latin typeface="Canva Sans"/>
              </a:rPr>
              <a:t>Team Members:</a:t>
            </a:r>
          </a:p>
          <a:p>
            <a:pPr>
              <a:lnSpc>
                <a:spcPts val="4759"/>
              </a:lnSpc>
            </a:pPr>
            <a:r>
              <a:rPr lang="en-US" sz="3399">
                <a:solidFill>
                  <a:srgbClr val="FFFFFF"/>
                </a:solidFill>
                <a:latin typeface="Canva Sans"/>
              </a:rPr>
              <a:t> SHRIKUMARAN P A | 20BCE1082</a:t>
            </a:r>
          </a:p>
          <a:p>
            <a:pPr>
              <a:lnSpc>
                <a:spcPts val="4759"/>
              </a:lnSpc>
            </a:pPr>
            <a:r>
              <a:rPr lang="en-US" sz="3399">
                <a:solidFill>
                  <a:srgbClr val="FFFFFF"/>
                </a:solidFill>
                <a:latin typeface="Canva Sans"/>
              </a:rPr>
              <a:t>R. SHRUTHI | 20BCE1375</a:t>
            </a:r>
          </a:p>
          <a:p>
            <a:pPr>
              <a:lnSpc>
                <a:spcPts val="4759"/>
              </a:lnSpc>
            </a:pPr>
            <a:r>
              <a:rPr lang="en-US" sz="3399">
                <a:solidFill>
                  <a:srgbClr val="FFFFFF"/>
                </a:solidFill>
                <a:latin typeface="Canva Sans"/>
              </a:rPr>
              <a:t>DASARI.NAGAVENI | 20BCE1715</a:t>
            </a:r>
          </a:p>
          <a:p>
            <a:pPr>
              <a:lnSpc>
                <a:spcPts val="4759"/>
              </a:lnSpc>
            </a:pPr>
            <a:endParaRPr lang="en-US" sz="3399">
              <a:solidFill>
                <a:srgbClr val="FFFFFF"/>
              </a:solidFill>
              <a:latin typeface="Canv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33333" y="7701151"/>
            <a:ext cx="2729129" cy="2585849"/>
          </a:xfrm>
          <a:prstGeom prst="rect">
            <a:avLst/>
          </a:prstGeom>
        </p:spPr>
      </p:pic>
      <p:pic>
        <p:nvPicPr>
          <p:cNvPr id="3" name="Picture 3"/>
          <p:cNvPicPr>
            <a:picLocks noChangeAspect="1"/>
          </p:cNvPicPr>
          <p:nvPr/>
        </p:nvPicPr>
        <p:blipFill>
          <a:blip r:embed="rId3"/>
          <a:srcRect/>
          <a:stretch>
            <a:fillRect/>
          </a:stretch>
        </p:blipFill>
        <p:spPr>
          <a:xfrm rot="-6185645">
            <a:off x="-4950700" y="-3054416"/>
            <a:ext cx="9901401" cy="8812247"/>
          </a:xfrm>
          <a:prstGeom prst="rect">
            <a:avLst/>
          </a:prstGeom>
        </p:spPr>
      </p:pic>
      <p:pic>
        <p:nvPicPr>
          <p:cNvPr id="4" name="Picture 4"/>
          <p:cNvPicPr>
            <a:picLocks noChangeAspect="1"/>
          </p:cNvPicPr>
          <p:nvPr/>
        </p:nvPicPr>
        <p:blipFill>
          <a:blip r:embed="rId4"/>
          <a:srcRect/>
          <a:stretch>
            <a:fillRect/>
          </a:stretch>
        </p:blipFill>
        <p:spPr>
          <a:xfrm rot="-447366">
            <a:off x="17051506" y="9086419"/>
            <a:ext cx="1517793" cy="1451390"/>
          </a:xfrm>
          <a:prstGeom prst="rect">
            <a:avLst/>
          </a:prstGeom>
        </p:spPr>
      </p:pic>
      <p:pic>
        <p:nvPicPr>
          <p:cNvPr id="5" name="Picture 5"/>
          <p:cNvPicPr>
            <a:picLocks noChangeAspect="1"/>
          </p:cNvPicPr>
          <p:nvPr/>
        </p:nvPicPr>
        <p:blipFill>
          <a:blip r:embed="rId5"/>
          <a:srcRect/>
          <a:stretch>
            <a:fillRect/>
          </a:stretch>
        </p:blipFill>
        <p:spPr>
          <a:xfrm>
            <a:off x="4762731" y="1825730"/>
            <a:ext cx="11138658" cy="8268123"/>
          </a:xfrm>
          <a:prstGeom prst="rect">
            <a:avLst/>
          </a:prstGeom>
        </p:spPr>
      </p:pic>
      <p:sp>
        <p:nvSpPr>
          <p:cNvPr id="6" name="TextBox 6"/>
          <p:cNvSpPr txBox="1"/>
          <p:nvPr/>
        </p:nvSpPr>
        <p:spPr>
          <a:xfrm>
            <a:off x="4762731" y="295396"/>
            <a:ext cx="15143489" cy="1056311"/>
          </a:xfrm>
          <a:prstGeom prst="rect">
            <a:avLst/>
          </a:prstGeom>
        </p:spPr>
        <p:txBody>
          <a:bodyPr lIns="0" tIns="0" rIns="0" bIns="0" rtlCol="0" anchor="t">
            <a:spAutoFit/>
          </a:bodyPr>
          <a:lstStyle/>
          <a:p>
            <a:pPr>
              <a:lnSpc>
                <a:spcPts val="8345"/>
              </a:lnSpc>
            </a:pPr>
            <a:r>
              <a:rPr lang="en-US" sz="7072">
                <a:solidFill>
                  <a:srgbClr val="FFFFFF"/>
                </a:solidFill>
                <a:latin typeface="HK Grotesk Bold"/>
              </a:rPr>
              <a:t>Method 1 - Bruteforce Approach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2022061" y="8242530"/>
            <a:ext cx="4315504" cy="4088940"/>
          </a:xfrm>
          <a:prstGeom prst="rect">
            <a:avLst/>
          </a:prstGeom>
        </p:spPr>
      </p:pic>
      <p:pic>
        <p:nvPicPr>
          <p:cNvPr id="3" name="Picture 3"/>
          <p:cNvPicPr>
            <a:picLocks noChangeAspect="1"/>
          </p:cNvPicPr>
          <p:nvPr/>
        </p:nvPicPr>
        <p:blipFill>
          <a:blip r:embed="rId3"/>
          <a:srcRect/>
          <a:stretch>
            <a:fillRect/>
          </a:stretch>
        </p:blipFill>
        <p:spPr>
          <a:xfrm rot="313119">
            <a:off x="15158388" y="-1579634"/>
            <a:ext cx="5214256" cy="4986132"/>
          </a:xfrm>
          <a:prstGeom prst="rect">
            <a:avLst/>
          </a:prstGeom>
        </p:spPr>
      </p:pic>
      <p:pic>
        <p:nvPicPr>
          <p:cNvPr id="4" name="Picture 4"/>
          <p:cNvPicPr>
            <a:picLocks noChangeAspect="1"/>
          </p:cNvPicPr>
          <p:nvPr/>
        </p:nvPicPr>
        <p:blipFill>
          <a:blip r:embed="rId4"/>
          <a:srcRect/>
          <a:stretch>
            <a:fillRect/>
          </a:stretch>
        </p:blipFill>
        <p:spPr>
          <a:xfrm>
            <a:off x="329087" y="2301534"/>
            <a:ext cx="17629825" cy="5683933"/>
          </a:xfrm>
          <a:prstGeom prst="rect">
            <a:avLst/>
          </a:prstGeom>
        </p:spPr>
      </p:pic>
      <p:sp>
        <p:nvSpPr>
          <p:cNvPr id="5" name="TextBox 5"/>
          <p:cNvSpPr txBox="1"/>
          <p:nvPr/>
        </p:nvSpPr>
        <p:spPr>
          <a:xfrm>
            <a:off x="-2894790" y="390039"/>
            <a:ext cx="12908564" cy="1056311"/>
          </a:xfrm>
          <a:prstGeom prst="rect">
            <a:avLst/>
          </a:prstGeom>
        </p:spPr>
        <p:txBody>
          <a:bodyPr lIns="0" tIns="0" rIns="0" bIns="0" rtlCol="0" anchor="t">
            <a:spAutoFit/>
          </a:bodyPr>
          <a:lstStyle/>
          <a:p>
            <a:pPr algn="ctr">
              <a:lnSpc>
                <a:spcPts val="8345"/>
              </a:lnSpc>
            </a:pPr>
            <a:r>
              <a:rPr lang="en-US" sz="7072">
                <a:solidFill>
                  <a:srgbClr val="000000"/>
                </a:solidFill>
                <a:latin typeface="HK Grotesk Bold"/>
              </a:rPr>
              <a:t>Method 2 - KNN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624184">
            <a:off x="12731988" y="-2453648"/>
            <a:ext cx="9054625" cy="8058616"/>
          </a:xfrm>
          <a:prstGeom prst="rect">
            <a:avLst/>
          </a:prstGeom>
        </p:spPr>
      </p:pic>
      <p:pic>
        <p:nvPicPr>
          <p:cNvPr id="3" name="Picture 3"/>
          <p:cNvPicPr>
            <a:picLocks noChangeAspect="1"/>
          </p:cNvPicPr>
          <p:nvPr/>
        </p:nvPicPr>
        <p:blipFill>
          <a:blip r:embed="rId3"/>
          <a:srcRect/>
          <a:stretch>
            <a:fillRect/>
          </a:stretch>
        </p:blipFill>
        <p:spPr>
          <a:xfrm rot="-5017281">
            <a:off x="14149351" y="7778931"/>
            <a:ext cx="1811240" cy="1716150"/>
          </a:xfrm>
          <a:prstGeom prst="rect">
            <a:avLst/>
          </a:prstGeom>
        </p:spPr>
      </p:pic>
      <p:pic>
        <p:nvPicPr>
          <p:cNvPr id="4" name="Picture 4"/>
          <p:cNvPicPr>
            <a:picLocks noChangeAspect="1"/>
          </p:cNvPicPr>
          <p:nvPr/>
        </p:nvPicPr>
        <p:blipFill>
          <a:blip r:embed="rId4"/>
          <a:srcRect/>
          <a:stretch>
            <a:fillRect/>
          </a:stretch>
        </p:blipFill>
        <p:spPr>
          <a:xfrm rot="-10567437">
            <a:off x="16126494" y="6825098"/>
            <a:ext cx="3789612" cy="3623816"/>
          </a:xfrm>
          <a:prstGeom prst="rect">
            <a:avLst/>
          </a:prstGeom>
        </p:spPr>
      </p:pic>
      <p:pic>
        <p:nvPicPr>
          <p:cNvPr id="5" name="Picture 5"/>
          <p:cNvPicPr>
            <a:picLocks noChangeAspect="1"/>
          </p:cNvPicPr>
          <p:nvPr/>
        </p:nvPicPr>
        <p:blipFill>
          <a:blip r:embed="rId5"/>
          <a:srcRect/>
          <a:stretch>
            <a:fillRect/>
          </a:stretch>
        </p:blipFill>
        <p:spPr>
          <a:xfrm>
            <a:off x="492475" y="2259539"/>
            <a:ext cx="16201233" cy="7524627"/>
          </a:xfrm>
          <a:prstGeom prst="rect">
            <a:avLst/>
          </a:prstGeom>
        </p:spPr>
      </p:pic>
      <p:sp>
        <p:nvSpPr>
          <p:cNvPr id="6" name="TextBox 6"/>
          <p:cNvSpPr txBox="1"/>
          <p:nvPr/>
        </p:nvSpPr>
        <p:spPr>
          <a:xfrm>
            <a:off x="0" y="178753"/>
            <a:ext cx="15240000" cy="1436291"/>
          </a:xfrm>
          <a:prstGeom prst="rect">
            <a:avLst/>
          </a:prstGeom>
        </p:spPr>
        <p:txBody>
          <a:bodyPr wrap="square" lIns="0" tIns="0" rIns="0" bIns="0" rtlCol="0" anchor="t">
            <a:spAutoFit/>
          </a:bodyPr>
          <a:lstStyle/>
          <a:p>
            <a:pPr algn="ctr">
              <a:lnSpc>
                <a:spcPts val="11206"/>
              </a:lnSpc>
            </a:pPr>
            <a:r>
              <a:rPr lang="en-US" sz="8004" dirty="0">
                <a:solidFill>
                  <a:srgbClr val="FFFFFF"/>
                </a:solidFill>
                <a:latin typeface="Canva Sans"/>
              </a:rPr>
              <a:t>Method 3 - Word Classification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15320380" y="9252841"/>
            <a:ext cx="4315504" cy="4088940"/>
          </a:xfrm>
          <a:prstGeom prst="rect">
            <a:avLst/>
          </a:prstGeom>
        </p:spPr>
      </p:pic>
      <p:pic>
        <p:nvPicPr>
          <p:cNvPr id="3" name="Picture 3"/>
          <p:cNvPicPr>
            <a:picLocks noChangeAspect="1"/>
          </p:cNvPicPr>
          <p:nvPr/>
        </p:nvPicPr>
        <p:blipFill>
          <a:blip r:embed="rId3"/>
          <a:srcRect/>
          <a:stretch>
            <a:fillRect/>
          </a:stretch>
        </p:blipFill>
        <p:spPr>
          <a:xfrm rot="313119">
            <a:off x="15158388" y="-1579634"/>
            <a:ext cx="5214256" cy="4986132"/>
          </a:xfrm>
          <a:prstGeom prst="rect">
            <a:avLst/>
          </a:prstGeom>
        </p:spPr>
      </p:pic>
      <p:pic>
        <p:nvPicPr>
          <p:cNvPr id="4" name="Picture 4"/>
          <p:cNvPicPr>
            <a:picLocks noChangeAspect="1"/>
          </p:cNvPicPr>
          <p:nvPr/>
        </p:nvPicPr>
        <p:blipFill>
          <a:blip r:embed="rId4"/>
          <a:srcRect/>
          <a:stretch>
            <a:fillRect/>
          </a:stretch>
        </p:blipFill>
        <p:spPr>
          <a:xfrm>
            <a:off x="638471" y="2922219"/>
            <a:ext cx="14772779" cy="3736210"/>
          </a:xfrm>
          <a:prstGeom prst="rect">
            <a:avLst/>
          </a:prstGeom>
        </p:spPr>
      </p:pic>
      <p:sp>
        <p:nvSpPr>
          <p:cNvPr id="5" name="TextBox 5"/>
          <p:cNvSpPr txBox="1"/>
          <p:nvPr/>
        </p:nvSpPr>
        <p:spPr>
          <a:xfrm>
            <a:off x="638471" y="9525"/>
            <a:ext cx="9878083" cy="1056311"/>
          </a:xfrm>
          <a:prstGeom prst="rect">
            <a:avLst/>
          </a:prstGeom>
        </p:spPr>
        <p:txBody>
          <a:bodyPr lIns="0" tIns="0" rIns="0" bIns="0" rtlCol="0" anchor="t">
            <a:spAutoFit/>
          </a:bodyPr>
          <a:lstStyle/>
          <a:p>
            <a:pPr algn="ctr">
              <a:lnSpc>
                <a:spcPts val="8345"/>
              </a:lnSpc>
            </a:pPr>
            <a:r>
              <a:rPr lang="en-US" sz="7072">
                <a:solidFill>
                  <a:srgbClr val="000000"/>
                </a:solidFill>
                <a:latin typeface="HK Grotesk Bold"/>
              </a:rPr>
              <a:t>Results and Discussions</a:t>
            </a:r>
          </a:p>
        </p:txBody>
      </p:sp>
      <p:sp>
        <p:nvSpPr>
          <p:cNvPr id="6" name="TextBox 6"/>
          <p:cNvSpPr txBox="1"/>
          <p:nvPr/>
        </p:nvSpPr>
        <p:spPr>
          <a:xfrm>
            <a:off x="638471" y="1389200"/>
            <a:ext cx="16855133" cy="10477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Canva Sans Bold"/>
              </a:rPr>
              <a:t>The methods were checked with the test data. The performance metric used for this purpose is accuracy. The results are tabulated in the below table:</a:t>
            </a:r>
          </a:p>
        </p:txBody>
      </p:sp>
      <p:sp>
        <p:nvSpPr>
          <p:cNvPr id="7" name="TextBox 7"/>
          <p:cNvSpPr txBox="1"/>
          <p:nvPr/>
        </p:nvSpPr>
        <p:spPr>
          <a:xfrm>
            <a:off x="404167" y="7180529"/>
            <a:ext cx="17883833" cy="2077771"/>
          </a:xfrm>
          <a:prstGeom prst="rect">
            <a:avLst/>
          </a:prstGeom>
        </p:spPr>
        <p:txBody>
          <a:bodyPr lIns="0" tIns="0" rIns="0" bIns="0" rtlCol="0" anchor="t">
            <a:spAutoFit/>
          </a:bodyPr>
          <a:lstStyle/>
          <a:p>
            <a:pPr>
              <a:lnSpc>
                <a:spcPts val="4127"/>
              </a:lnSpc>
              <a:spcBef>
                <a:spcPct val="0"/>
              </a:spcBef>
            </a:pPr>
            <a:r>
              <a:rPr lang="en-US" sz="2947">
                <a:solidFill>
                  <a:srgbClr val="000000"/>
                </a:solidFill>
                <a:latin typeface="Canva Sans Bold"/>
              </a:rPr>
              <a:t>As the results show us, more than KNN, or grouping, normal tokenization works better for Tamil News Categorisation. The future scope of this project can be extended towards developing models for categorisation of news in other regional languages as well as develop models with less time and space complexity.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828277" y="9031944"/>
            <a:ext cx="2604581" cy="2467841"/>
          </a:xfrm>
          <a:prstGeom prst="rect">
            <a:avLst/>
          </a:prstGeom>
        </p:spPr>
      </p:pic>
      <p:pic>
        <p:nvPicPr>
          <p:cNvPr id="3" name="Picture 3"/>
          <p:cNvPicPr>
            <a:picLocks noChangeAspect="1"/>
          </p:cNvPicPr>
          <p:nvPr/>
        </p:nvPicPr>
        <p:blipFill>
          <a:blip r:embed="rId2"/>
          <a:srcRect/>
          <a:stretch>
            <a:fillRect/>
          </a:stretch>
        </p:blipFill>
        <p:spPr>
          <a:xfrm rot="-9088749">
            <a:off x="1631143" y="-2578373"/>
            <a:ext cx="3903561" cy="3698625"/>
          </a:xfrm>
          <a:prstGeom prst="rect">
            <a:avLst/>
          </a:prstGeom>
        </p:spPr>
      </p:pic>
      <p:pic>
        <p:nvPicPr>
          <p:cNvPr id="4" name="Picture 4"/>
          <p:cNvPicPr>
            <a:picLocks noChangeAspect="1"/>
          </p:cNvPicPr>
          <p:nvPr/>
        </p:nvPicPr>
        <p:blipFill>
          <a:blip r:embed="rId3">
            <a:alphaModFix amt="57000"/>
          </a:blip>
          <a:srcRect/>
          <a:stretch>
            <a:fillRect/>
          </a:stretch>
        </p:blipFill>
        <p:spPr>
          <a:xfrm rot="313119">
            <a:off x="-3109196" y="4175850"/>
            <a:ext cx="8275792" cy="7913726"/>
          </a:xfrm>
          <a:prstGeom prst="rect">
            <a:avLst/>
          </a:prstGeom>
        </p:spPr>
      </p:pic>
      <p:pic>
        <p:nvPicPr>
          <p:cNvPr id="5" name="Picture 5"/>
          <p:cNvPicPr>
            <a:picLocks noChangeAspect="1"/>
          </p:cNvPicPr>
          <p:nvPr/>
        </p:nvPicPr>
        <p:blipFill>
          <a:blip r:embed="rId4">
            <a:alphaModFix amt="68000"/>
          </a:blip>
          <a:srcRect/>
          <a:stretch>
            <a:fillRect/>
          </a:stretch>
        </p:blipFill>
        <p:spPr>
          <a:xfrm rot="965189">
            <a:off x="11239029" y="-3141539"/>
            <a:ext cx="7824542" cy="6963843"/>
          </a:xfrm>
          <a:prstGeom prst="rect">
            <a:avLst/>
          </a:prstGeom>
        </p:spPr>
      </p:pic>
      <p:pic>
        <p:nvPicPr>
          <p:cNvPr id="6" name="Picture 6"/>
          <p:cNvPicPr>
            <a:picLocks noChangeAspect="1"/>
          </p:cNvPicPr>
          <p:nvPr/>
        </p:nvPicPr>
        <p:blipFill>
          <a:blip r:embed="rId5"/>
          <a:srcRect/>
          <a:stretch>
            <a:fillRect/>
          </a:stretch>
        </p:blipFill>
        <p:spPr>
          <a:xfrm rot="1207755">
            <a:off x="13218087" y="5225672"/>
            <a:ext cx="6135171" cy="7102948"/>
          </a:xfrm>
          <a:prstGeom prst="rect">
            <a:avLst/>
          </a:prstGeom>
        </p:spPr>
      </p:pic>
      <p:sp>
        <p:nvSpPr>
          <p:cNvPr id="7" name="TextBox 7"/>
          <p:cNvSpPr txBox="1"/>
          <p:nvPr/>
        </p:nvSpPr>
        <p:spPr>
          <a:xfrm>
            <a:off x="376794" y="159703"/>
            <a:ext cx="6412260"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Conclusion</a:t>
            </a:r>
          </a:p>
        </p:txBody>
      </p:sp>
      <p:sp>
        <p:nvSpPr>
          <p:cNvPr id="8" name="TextBox 8"/>
          <p:cNvSpPr txBox="1"/>
          <p:nvPr/>
        </p:nvSpPr>
        <p:spPr>
          <a:xfrm>
            <a:off x="512528" y="2298700"/>
            <a:ext cx="17262945" cy="5613400"/>
          </a:xfrm>
          <a:prstGeom prst="rect">
            <a:avLst/>
          </a:prstGeom>
        </p:spPr>
        <p:txBody>
          <a:bodyPr lIns="0" tIns="0" rIns="0" bIns="0" rtlCol="0" anchor="t">
            <a:spAutoFit/>
          </a:bodyPr>
          <a:lstStyle/>
          <a:p>
            <a:pPr>
              <a:lnSpc>
                <a:spcPts val="5599"/>
              </a:lnSpc>
            </a:pPr>
            <a:r>
              <a:rPr lang="en-US" sz="3999">
                <a:solidFill>
                  <a:srgbClr val="FFFFFF"/>
                </a:solidFill>
                <a:latin typeface="Canva Sans"/>
              </a:rPr>
              <a:t>From the table, we infer that normal tokenization with pre -trained embeddings for tamil language gives better results compared to KNN and grouping trained with count words feature vectors. The reason for this may be due to the occurrence of new tokens in politics test data than in cinema and sports. In future, we can accommodate the same methodology for other social media data as done for news web data. Also, sentiment of the data can be analysed after topic categorization. This will help in further improving the standard of the project.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828277" y="9031944"/>
            <a:ext cx="2604581" cy="2467841"/>
          </a:xfrm>
          <a:prstGeom prst="rect">
            <a:avLst/>
          </a:prstGeom>
        </p:spPr>
      </p:pic>
      <p:pic>
        <p:nvPicPr>
          <p:cNvPr id="3" name="Picture 3"/>
          <p:cNvPicPr>
            <a:picLocks noChangeAspect="1"/>
          </p:cNvPicPr>
          <p:nvPr/>
        </p:nvPicPr>
        <p:blipFill>
          <a:blip r:embed="rId2"/>
          <a:srcRect/>
          <a:stretch>
            <a:fillRect/>
          </a:stretch>
        </p:blipFill>
        <p:spPr>
          <a:xfrm rot="-9088749">
            <a:off x="1631143" y="-2578373"/>
            <a:ext cx="3903561" cy="3698625"/>
          </a:xfrm>
          <a:prstGeom prst="rect">
            <a:avLst/>
          </a:prstGeom>
        </p:spPr>
      </p:pic>
      <p:pic>
        <p:nvPicPr>
          <p:cNvPr id="4" name="Picture 4"/>
          <p:cNvPicPr>
            <a:picLocks noChangeAspect="1"/>
          </p:cNvPicPr>
          <p:nvPr/>
        </p:nvPicPr>
        <p:blipFill>
          <a:blip r:embed="rId3">
            <a:alphaModFix amt="57000"/>
          </a:blip>
          <a:srcRect/>
          <a:stretch>
            <a:fillRect/>
          </a:stretch>
        </p:blipFill>
        <p:spPr>
          <a:xfrm rot="313119">
            <a:off x="-3109196" y="4175850"/>
            <a:ext cx="8275792" cy="7913726"/>
          </a:xfrm>
          <a:prstGeom prst="rect">
            <a:avLst/>
          </a:prstGeom>
        </p:spPr>
      </p:pic>
      <p:pic>
        <p:nvPicPr>
          <p:cNvPr id="5" name="Picture 5"/>
          <p:cNvPicPr>
            <a:picLocks noChangeAspect="1"/>
          </p:cNvPicPr>
          <p:nvPr/>
        </p:nvPicPr>
        <p:blipFill>
          <a:blip r:embed="rId4">
            <a:alphaModFix amt="68000"/>
          </a:blip>
          <a:srcRect/>
          <a:stretch>
            <a:fillRect/>
          </a:stretch>
        </p:blipFill>
        <p:spPr>
          <a:xfrm rot="965189">
            <a:off x="11239029" y="-3141539"/>
            <a:ext cx="7824542" cy="6963843"/>
          </a:xfrm>
          <a:prstGeom prst="rect">
            <a:avLst/>
          </a:prstGeom>
        </p:spPr>
      </p:pic>
      <p:pic>
        <p:nvPicPr>
          <p:cNvPr id="6" name="Picture 6"/>
          <p:cNvPicPr>
            <a:picLocks noChangeAspect="1"/>
          </p:cNvPicPr>
          <p:nvPr/>
        </p:nvPicPr>
        <p:blipFill>
          <a:blip r:embed="rId5"/>
          <a:srcRect/>
          <a:stretch>
            <a:fillRect/>
          </a:stretch>
        </p:blipFill>
        <p:spPr>
          <a:xfrm rot="1207755">
            <a:off x="13218087" y="5225672"/>
            <a:ext cx="6135171" cy="7102948"/>
          </a:xfrm>
          <a:prstGeom prst="rect">
            <a:avLst/>
          </a:prstGeom>
        </p:spPr>
      </p:pic>
      <p:sp>
        <p:nvSpPr>
          <p:cNvPr id="7" name="TextBox 7"/>
          <p:cNvSpPr txBox="1"/>
          <p:nvPr/>
        </p:nvSpPr>
        <p:spPr>
          <a:xfrm>
            <a:off x="5314652" y="3901014"/>
            <a:ext cx="7658695"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624184">
            <a:off x="11541172" y="-2108416"/>
            <a:ext cx="9054625" cy="8058616"/>
          </a:xfrm>
          <a:prstGeom prst="rect">
            <a:avLst/>
          </a:prstGeom>
        </p:spPr>
      </p:pic>
      <p:pic>
        <p:nvPicPr>
          <p:cNvPr id="3" name="Picture 3"/>
          <p:cNvPicPr>
            <a:picLocks noChangeAspect="1"/>
          </p:cNvPicPr>
          <p:nvPr/>
        </p:nvPicPr>
        <p:blipFill>
          <a:blip r:embed="rId3"/>
          <a:srcRect/>
          <a:stretch>
            <a:fillRect/>
          </a:stretch>
        </p:blipFill>
        <p:spPr>
          <a:xfrm rot="-5017281">
            <a:off x="10847092" y="420305"/>
            <a:ext cx="1811240" cy="1716150"/>
          </a:xfrm>
          <a:prstGeom prst="rect">
            <a:avLst/>
          </a:prstGeom>
        </p:spPr>
      </p:pic>
      <p:pic>
        <p:nvPicPr>
          <p:cNvPr id="4" name="Picture 4"/>
          <p:cNvPicPr>
            <a:picLocks noChangeAspect="1"/>
          </p:cNvPicPr>
          <p:nvPr/>
        </p:nvPicPr>
        <p:blipFill>
          <a:blip r:embed="rId4"/>
          <a:srcRect/>
          <a:stretch>
            <a:fillRect/>
          </a:stretch>
        </p:blipFill>
        <p:spPr>
          <a:xfrm rot="-10567437">
            <a:off x="16126494" y="6825098"/>
            <a:ext cx="3789612" cy="3623816"/>
          </a:xfrm>
          <a:prstGeom prst="rect">
            <a:avLst/>
          </a:prstGeom>
        </p:spPr>
      </p:pic>
      <p:sp>
        <p:nvSpPr>
          <p:cNvPr id="5" name="TextBox 5"/>
          <p:cNvSpPr txBox="1"/>
          <p:nvPr/>
        </p:nvSpPr>
        <p:spPr>
          <a:xfrm>
            <a:off x="333642" y="354348"/>
            <a:ext cx="7514958" cy="1545295"/>
          </a:xfrm>
          <a:prstGeom prst="rect">
            <a:avLst/>
          </a:prstGeom>
        </p:spPr>
        <p:txBody>
          <a:bodyPr wrap="square" lIns="0" tIns="0" rIns="0" bIns="0" rtlCol="0" anchor="t">
            <a:spAutoFit/>
          </a:bodyPr>
          <a:lstStyle/>
          <a:p>
            <a:pPr algn="ctr">
              <a:lnSpc>
                <a:spcPts val="12880"/>
              </a:lnSpc>
            </a:pPr>
            <a:r>
              <a:rPr lang="en-US" sz="9200" dirty="0" smtClean="0">
                <a:solidFill>
                  <a:srgbClr val="4D1354"/>
                </a:solidFill>
                <a:latin typeface="Canva Sans Bold"/>
              </a:rPr>
              <a:t>Video link</a:t>
            </a:r>
            <a:endParaRPr lang="en-US" sz="9200" dirty="0">
              <a:solidFill>
                <a:srgbClr val="4D1354"/>
              </a:solidFill>
              <a:latin typeface="Canva Sans Bold"/>
            </a:endParaRPr>
          </a:p>
        </p:txBody>
      </p:sp>
      <p:sp>
        <p:nvSpPr>
          <p:cNvPr id="6" name="TextBox 6"/>
          <p:cNvSpPr txBox="1"/>
          <p:nvPr/>
        </p:nvSpPr>
        <p:spPr>
          <a:xfrm>
            <a:off x="333642" y="2207049"/>
            <a:ext cx="13756016" cy="1116972"/>
          </a:xfrm>
          <a:prstGeom prst="rect">
            <a:avLst/>
          </a:prstGeom>
        </p:spPr>
        <p:txBody>
          <a:bodyPr lIns="0" tIns="0" rIns="0" bIns="0" rtlCol="0" anchor="t">
            <a:spAutoFit/>
          </a:bodyPr>
          <a:lstStyle/>
          <a:p>
            <a:pPr>
              <a:lnSpc>
                <a:spcPts val="4527"/>
              </a:lnSpc>
            </a:pPr>
            <a:r>
              <a:rPr lang="en-US" sz="3234" dirty="0" smtClean="0">
                <a:solidFill>
                  <a:srgbClr val="000000"/>
                </a:solidFill>
                <a:latin typeface="Canva Sans"/>
                <a:hlinkClick r:id="rId5"/>
              </a:rPr>
              <a:t>https</a:t>
            </a:r>
            <a:r>
              <a:rPr lang="en-US" sz="3234" dirty="0">
                <a:solidFill>
                  <a:srgbClr val="000000"/>
                </a:solidFill>
                <a:latin typeface="Canva Sans"/>
                <a:hlinkClick r:id="rId5"/>
              </a:rPr>
              <a:t>://</a:t>
            </a:r>
            <a:r>
              <a:rPr lang="en-US" sz="3234" dirty="0" smtClean="0">
                <a:solidFill>
                  <a:srgbClr val="000000"/>
                </a:solidFill>
                <a:latin typeface="Canva Sans"/>
                <a:hlinkClick r:id="rId5"/>
              </a:rPr>
              <a:t>drive.google.com/drive/folders/1HCS9AXzAuy6tmnwnAF3BvYDlrIcnCcYZ</a:t>
            </a:r>
            <a:endParaRPr lang="en-US" sz="3234" dirty="0" smtClean="0">
              <a:solidFill>
                <a:srgbClr val="000000"/>
              </a:solidFill>
              <a:latin typeface="Canva Sans"/>
            </a:endParaRPr>
          </a:p>
        </p:txBody>
      </p:sp>
    </p:spTree>
    <p:extLst>
      <p:ext uri="{BB962C8B-B14F-4D97-AF65-F5344CB8AC3E}">
        <p14:creationId xmlns:p14="http://schemas.microsoft.com/office/powerpoint/2010/main" val="171155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13644" y="-550315"/>
            <a:ext cx="5225712" cy="4650884"/>
          </a:xfrm>
          <a:prstGeom prst="rect">
            <a:avLst/>
          </a:prstGeom>
        </p:spPr>
      </p:pic>
      <p:pic>
        <p:nvPicPr>
          <p:cNvPr id="3" name="Picture 3"/>
          <p:cNvPicPr>
            <a:picLocks noChangeAspect="1"/>
          </p:cNvPicPr>
          <p:nvPr/>
        </p:nvPicPr>
        <p:blipFill>
          <a:blip r:embed="rId3"/>
          <a:srcRect/>
          <a:stretch>
            <a:fillRect/>
          </a:stretch>
        </p:blipFill>
        <p:spPr>
          <a:xfrm rot="313119">
            <a:off x="-977852" y="5659644"/>
            <a:ext cx="5693252" cy="5444172"/>
          </a:xfrm>
          <a:prstGeom prst="rect">
            <a:avLst/>
          </a:prstGeom>
        </p:spPr>
      </p:pic>
      <p:sp>
        <p:nvSpPr>
          <p:cNvPr id="4" name="TextBox 4"/>
          <p:cNvSpPr txBox="1"/>
          <p:nvPr/>
        </p:nvSpPr>
        <p:spPr>
          <a:xfrm>
            <a:off x="4424866" y="9525"/>
            <a:ext cx="7029485" cy="1201420"/>
          </a:xfrm>
          <a:prstGeom prst="rect">
            <a:avLst/>
          </a:prstGeom>
        </p:spPr>
        <p:txBody>
          <a:bodyPr lIns="0" tIns="0" rIns="0" bIns="0" rtlCol="0" anchor="t">
            <a:spAutoFit/>
          </a:bodyPr>
          <a:lstStyle/>
          <a:p>
            <a:pPr algn="just">
              <a:lnSpc>
                <a:spcPts val="9440"/>
              </a:lnSpc>
            </a:pPr>
            <a:r>
              <a:rPr lang="en-US" sz="8000">
                <a:solidFill>
                  <a:srgbClr val="FFFFFF"/>
                </a:solidFill>
                <a:latin typeface="HK Grotesk Bold"/>
              </a:rPr>
              <a:t>Introduction</a:t>
            </a:r>
          </a:p>
        </p:txBody>
      </p:sp>
      <p:sp>
        <p:nvSpPr>
          <p:cNvPr id="5" name="TextBox 5"/>
          <p:cNvSpPr txBox="1"/>
          <p:nvPr/>
        </p:nvSpPr>
        <p:spPr>
          <a:xfrm>
            <a:off x="4424866" y="1387315"/>
            <a:ext cx="13536427" cy="9336851"/>
          </a:xfrm>
          <a:prstGeom prst="rect">
            <a:avLst/>
          </a:prstGeom>
        </p:spPr>
        <p:txBody>
          <a:bodyPr lIns="0" tIns="0" rIns="0" bIns="0" rtlCol="0" anchor="t">
            <a:spAutoFit/>
          </a:bodyPr>
          <a:lstStyle/>
          <a:p>
            <a:pPr>
              <a:lnSpc>
                <a:spcPts val="4397"/>
              </a:lnSpc>
            </a:pPr>
            <a:r>
              <a:rPr lang="en-US" sz="3141">
                <a:solidFill>
                  <a:srgbClr val="FFFFFF"/>
                </a:solidFill>
                <a:latin typeface="Canva Sans"/>
              </a:rPr>
              <a:t>News is the day to day information we receive about the happenings all over the world. News and media play a major role in today’s society.  Some people might like to know the news of happenings all over the world while some like to keep themselves updated on sports news. There is a definite structure and procedure for writing various forms of news and their headlines. So the words used for each category of news is different separated by stopwords and other conjunctions. In English the common stopwords are “the”, “and”, and so on. So categorisation of the news can be done by removing the stopwords and the punctuations in the sentences. Natural Language Processing is used for this purpose of categorisation of the news by parsing the news for main words in the news. This paper discusses the methods that can be used for categorising news in Tamil. The following sections will discuss the related work, future scope, and the methodology used to build the efficient models for Tamil news classification.</a:t>
            </a:r>
          </a:p>
          <a:p>
            <a:pPr>
              <a:lnSpc>
                <a:spcPts val="4397"/>
              </a:lnSpc>
            </a:pPr>
            <a:endParaRPr lang="en-US" sz="3141">
              <a:solidFill>
                <a:srgbClr val="FFFFFF"/>
              </a:solidFill>
              <a:latin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624184">
            <a:off x="11541172" y="-2108416"/>
            <a:ext cx="9054625" cy="8058616"/>
          </a:xfrm>
          <a:prstGeom prst="rect">
            <a:avLst/>
          </a:prstGeom>
        </p:spPr>
      </p:pic>
      <p:pic>
        <p:nvPicPr>
          <p:cNvPr id="3" name="Picture 3"/>
          <p:cNvPicPr>
            <a:picLocks noChangeAspect="1"/>
          </p:cNvPicPr>
          <p:nvPr/>
        </p:nvPicPr>
        <p:blipFill>
          <a:blip r:embed="rId3"/>
          <a:srcRect/>
          <a:stretch>
            <a:fillRect/>
          </a:stretch>
        </p:blipFill>
        <p:spPr>
          <a:xfrm rot="-5017281">
            <a:off x="10847092" y="420305"/>
            <a:ext cx="1811240" cy="1716150"/>
          </a:xfrm>
          <a:prstGeom prst="rect">
            <a:avLst/>
          </a:prstGeom>
        </p:spPr>
      </p:pic>
      <p:pic>
        <p:nvPicPr>
          <p:cNvPr id="4" name="Picture 4"/>
          <p:cNvPicPr>
            <a:picLocks noChangeAspect="1"/>
          </p:cNvPicPr>
          <p:nvPr/>
        </p:nvPicPr>
        <p:blipFill>
          <a:blip r:embed="rId4"/>
          <a:srcRect/>
          <a:stretch>
            <a:fillRect/>
          </a:stretch>
        </p:blipFill>
        <p:spPr>
          <a:xfrm rot="-10567437">
            <a:off x="16126494" y="6825098"/>
            <a:ext cx="3789612" cy="3623816"/>
          </a:xfrm>
          <a:prstGeom prst="rect">
            <a:avLst/>
          </a:prstGeom>
        </p:spPr>
      </p:pic>
      <p:sp>
        <p:nvSpPr>
          <p:cNvPr id="5" name="TextBox 5"/>
          <p:cNvSpPr txBox="1"/>
          <p:nvPr/>
        </p:nvSpPr>
        <p:spPr>
          <a:xfrm>
            <a:off x="333642" y="354348"/>
            <a:ext cx="6295758" cy="1654299"/>
          </a:xfrm>
          <a:prstGeom prst="rect">
            <a:avLst/>
          </a:prstGeom>
        </p:spPr>
        <p:txBody>
          <a:bodyPr wrap="square" lIns="0" tIns="0" rIns="0" bIns="0" rtlCol="0" anchor="t">
            <a:spAutoFit/>
          </a:bodyPr>
          <a:lstStyle/>
          <a:p>
            <a:pPr algn="ctr">
              <a:lnSpc>
                <a:spcPts val="12880"/>
              </a:lnSpc>
            </a:pPr>
            <a:r>
              <a:rPr lang="en-US" sz="9200">
                <a:solidFill>
                  <a:srgbClr val="4D1354"/>
                </a:solidFill>
                <a:latin typeface="Canva Sans Bold"/>
              </a:rPr>
              <a:t>Abstract</a:t>
            </a:r>
          </a:p>
        </p:txBody>
      </p:sp>
      <p:sp>
        <p:nvSpPr>
          <p:cNvPr id="6" name="TextBox 6"/>
          <p:cNvSpPr txBox="1"/>
          <p:nvPr/>
        </p:nvSpPr>
        <p:spPr>
          <a:xfrm>
            <a:off x="333642" y="2207049"/>
            <a:ext cx="13756016" cy="7414029"/>
          </a:xfrm>
          <a:prstGeom prst="rect">
            <a:avLst/>
          </a:prstGeom>
        </p:spPr>
        <p:txBody>
          <a:bodyPr lIns="0" tIns="0" rIns="0" bIns="0" rtlCol="0" anchor="t">
            <a:spAutoFit/>
          </a:bodyPr>
          <a:lstStyle/>
          <a:p>
            <a:pPr>
              <a:lnSpc>
                <a:spcPts val="4527"/>
              </a:lnSpc>
            </a:pPr>
            <a:r>
              <a:rPr lang="en-US" sz="3234" dirty="0">
                <a:solidFill>
                  <a:srgbClr val="000000"/>
                </a:solidFill>
                <a:latin typeface="Canva Sans"/>
              </a:rPr>
              <a:t> In the Project we collected the news in Tamil and </a:t>
            </a:r>
            <a:r>
              <a:rPr lang="en-US" sz="3234" dirty="0" err="1">
                <a:solidFill>
                  <a:srgbClr val="000000"/>
                </a:solidFill>
                <a:latin typeface="Canva Sans"/>
              </a:rPr>
              <a:t>splitted</a:t>
            </a:r>
            <a:r>
              <a:rPr lang="en-US" sz="3234" dirty="0">
                <a:solidFill>
                  <a:srgbClr val="000000"/>
                </a:solidFill>
                <a:latin typeface="Canva Sans"/>
              </a:rPr>
              <a:t> it into training and testing data. Here, the sentences from each category are grouped and the individual tokens are extracted from it. The test data can be tokenized and matched with the words in each category. The category with which the maximum number of words have matched is the correct category.. </a:t>
            </a:r>
          </a:p>
          <a:p>
            <a:pPr>
              <a:lnSpc>
                <a:spcPts val="4527"/>
              </a:lnSpc>
            </a:pPr>
            <a:r>
              <a:rPr lang="en-US" sz="3234" dirty="0">
                <a:solidFill>
                  <a:srgbClr val="000000"/>
                </a:solidFill>
                <a:latin typeface="Canva Sans"/>
              </a:rPr>
              <a:t>Also KNN algorithm was tried for the classification purpose but yielded very few results with a low accuracy. The tokenization method however yielded a good accuracy score. One of the proposed models can only classify one news at a time and has a higher time complexity, whereas the other one has a lesser time complexity and can classify more data at a time. The </a:t>
            </a:r>
            <a:r>
              <a:rPr lang="en-US" sz="3234" dirty="0" err="1">
                <a:solidFill>
                  <a:srgbClr val="000000"/>
                </a:solidFill>
                <a:latin typeface="Canva Sans"/>
              </a:rPr>
              <a:t>tokenisation</a:t>
            </a:r>
            <a:r>
              <a:rPr lang="en-US" sz="3234" dirty="0">
                <a:solidFill>
                  <a:srgbClr val="000000"/>
                </a:solidFill>
                <a:latin typeface="Canva Sans"/>
              </a:rPr>
              <a:t> model can yield more accuracy than KNN or the other proposed model.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199663">
            <a:off x="13361175" y="-2728836"/>
            <a:ext cx="9366851" cy="8957051"/>
          </a:xfrm>
          <a:prstGeom prst="rect">
            <a:avLst/>
          </a:prstGeom>
        </p:spPr>
      </p:pic>
      <p:pic>
        <p:nvPicPr>
          <p:cNvPr id="3" name="Picture 3"/>
          <p:cNvPicPr>
            <a:picLocks noChangeAspect="1"/>
          </p:cNvPicPr>
          <p:nvPr/>
        </p:nvPicPr>
        <p:blipFill>
          <a:blip r:embed="rId3"/>
          <a:srcRect/>
          <a:stretch>
            <a:fillRect/>
          </a:stretch>
        </p:blipFill>
        <p:spPr>
          <a:xfrm rot="-2715964">
            <a:off x="14635296" y="2779072"/>
            <a:ext cx="2207918" cy="2092002"/>
          </a:xfrm>
          <a:prstGeom prst="rect">
            <a:avLst/>
          </a:prstGeom>
        </p:spPr>
      </p:pic>
      <p:pic>
        <p:nvPicPr>
          <p:cNvPr id="4" name="Picture 4"/>
          <p:cNvPicPr>
            <a:picLocks noChangeAspect="1"/>
          </p:cNvPicPr>
          <p:nvPr/>
        </p:nvPicPr>
        <p:blipFill>
          <a:blip r:embed="rId3"/>
          <a:srcRect/>
          <a:stretch>
            <a:fillRect/>
          </a:stretch>
        </p:blipFill>
        <p:spPr>
          <a:xfrm rot="-394911">
            <a:off x="16125490" y="7311630"/>
            <a:ext cx="5163362" cy="4892285"/>
          </a:xfrm>
          <a:prstGeom prst="rect">
            <a:avLst/>
          </a:prstGeom>
        </p:spPr>
      </p:pic>
      <p:graphicFrame>
        <p:nvGraphicFramePr>
          <p:cNvPr id="5" name="Table 5"/>
          <p:cNvGraphicFramePr>
            <a:graphicFrameLocks noGrp="1"/>
          </p:cNvGraphicFramePr>
          <p:nvPr/>
        </p:nvGraphicFramePr>
        <p:xfrm>
          <a:off x="469296" y="2304648"/>
          <a:ext cx="12708298" cy="9556522"/>
        </p:xfrm>
        <a:graphic>
          <a:graphicData uri="http://schemas.openxmlformats.org/drawingml/2006/table">
            <a:tbl>
              <a:tblPr/>
              <a:tblGrid>
                <a:gridCol w="2661576">
                  <a:extLst>
                    <a:ext uri="{9D8B030D-6E8A-4147-A177-3AD203B41FA5}">
                      <a16:colId xmlns:a16="http://schemas.microsoft.com/office/drawing/2014/main" val="20000"/>
                    </a:ext>
                  </a:extLst>
                </a:gridCol>
                <a:gridCol w="2814098">
                  <a:extLst>
                    <a:ext uri="{9D8B030D-6E8A-4147-A177-3AD203B41FA5}">
                      <a16:colId xmlns:a16="http://schemas.microsoft.com/office/drawing/2014/main" val="20001"/>
                    </a:ext>
                  </a:extLst>
                </a:gridCol>
                <a:gridCol w="3723062">
                  <a:extLst>
                    <a:ext uri="{9D8B030D-6E8A-4147-A177-3AD203B41FA5}">
                      <a16:colId xmlns:a16="http://schemas.microsoft.com/office/drawing/2014/main" val="20002"/>
                    </a:ext>
                  </a:extLst>
                </a:gridCol>
                <a:gridCol w="3509562">
                  <a:extLst>
                    <a:ext uri="{9D8B030D-6E8A-4147-A177-3AD203B41FA5}">
                      <a16:colId xmlns:a16="http://schemas.microsoft.com/office/drawing/2014/main" val="20003"/>
                    </a:ext>
                  </a:extLst>
                </a:gridCol>
              </a:tblGrid>
              <a:tr h="1558790">
                <a:tc>
                  <a:txBody>
                    <a:bodyPr/>
                    <a:lstStyle/>
                    <a:p>
                      <a:pPr algn="ctr">
                        <a:lnSpc>
                          <a:spcPts val="2520"/>
                        </a:lnSpc>
                        <a:defRPr/>
                      </a:pP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4200"/>
                        </a:lnSpc>
                        <a:defRPr/>
                      </a:pPr>
                      <a:r>
                        <a:rPr lang="en-US" sz="3000">
                          <a:solidFill>
                            <a:srgbClr val="4D1354"/>
                          </a:solidFill>
                          <a:latin typeface="Canva Sans Bold"/>
                        </a:rPr>
                        <a:t>Advantages or Disadvantages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0"/>
                  </a:ext>
                </a:extLst>
              </a:tr>
              <a:tr h="6436388">
                <a:tc>
                  <a:txBody>
                    <a:bodyPr/>
                    <a:lstStyle/>
                    <a:p>
                      <a:pPr algn="l">
                        <a:lnSpc>
                          <a:spcPts val="3499"/>
                        </a:lnSpc>
                        <a:defRPr/>
                      </a:pPr>
                      <a:r>
                        <a:rPr lang="en-US" sz="2499">
                          <a:solidFill>
                            <a:srgbClr val="000000"/>
                          </a:solidFill>
                          <a:latin typeface="Times New Roman"/>
                        </a:rPr>
                        <a:t>Comparative Analysis</a:t>
                      </a:r>
                      <a:endParaRPr lang="en-US" sz="1100"/>
                    </a:p>
                    <a:p>
                      <a:pPr>
                        <a:lnSpc>
                          <a:spcPts val="3499"/>
                        </a:lnSpc>
                      </a:pPr>
                      <a:r>
                        <a:rPr lang="en-US" sz="2499">
                          <a:solidFill>
                            <a:srgbClr val="000000"/>
                          </a:solidFill>
                          <a:latin typeface="Times New Roman"/>
                        </a:rPr>
                        <a:t>of Tamil</a:t>
                      </a:r>
                    </a:p>
                    <a:p>
                      <a:pPr>
                        <a:lnSpc>
                          <a:spcPts val="3499"/>
                        </a:lnSpc>
                      </a:pPr>
                      <a:r>
                        <a:rPr lang="en-US" sz="2499">
                          <a:solidFill>
                            <a:srgbClr val="000000"/>
                          </a:solidFill>
                          <a:latin typeface="Times New Roman"/>
                        </a:rPr>
                        <a:t>and English News Text Summarization Using Text Rank</a:t>
                      </a:r>
                    </a:p>
                    <a:p>
                      <a:pPr>
                        <a:lnSpc>
                          <a:spcPts val="3499"/>
                        </a:lnSpc>
                      </a:pPr>
                      <a:r>
                        <a:rPr lang="en-US" sz="2499">
                          <a:solidFill>
                            <a:srgbClr val="000000"/>
                          </a:solidFill>
                          <a:latin typeface="Times New Roman"/>
                        </a:rPr>
                        <a:t>Algorithm</a:t>
                      </a:r>
                    </a:p>
                    <a:p>
                      <a:pPr>
                        <a:lnSpc>
                          <a:spcPts val="3499"/>
                        </a:lnSpc>
                      </a:pPr>
                      <a:endParaRPr lang="en-US" sz="2499">
                        <a:solidFill>
                          <a:srgbClr val="000000"/>
                        </a:solidFill>
                        <a:latin typeface="Times New Roman"/>
                      </a:endParaRPr>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Times New Roman"/>
                        </a:rPr>
                        <a:t>Tamil news is summarised into a small paragraph with the use of Text Rank Algorithm.</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Times New Roman Bold"/>
                        </a:rPr>
                        <a:t>Each sentence in the document</a:t>
                      </a:r>
                      <a:endParaRPr lang="en-US" sz="1100"/>
                    </a:p>
                    <a:p>
                      <a:pPr>
                        <a:lnSpc>
                          <a:spcPts val="3220"/>
                        </a:lnSpc>
                      </a:pPr>
                      <a:r>
                        <a:rPr lang="en-US" sz="2300">
                          <a:solidFill>
                            <a:srgbClr val="000000"/>
                          </a:solidFill>
                          <a:latin typeface="Times New Roman Bold"/>
                        </a:rPr>
                        <a:t>is assigned a particular rank or ranking using the text rank algorithm. The value of a sentence in the document is</a:t>
                      </a:r>
                    </a:p>
                    <a:p>
                      <a:pPr>
                        <a:lnSpc>
                          <a:spcPts val="3220"/>
                        </a:lnSpc>
                      </a:pPr>
                      <a:r>
                        <a:rPr lang="en-US" sz="2300">
                          <a:solidFill>
                            <a:srgbClr val="000000"/>
                          </a:solidFill>
                          <a:latin typeface="Times New Roman Bold"/>
                        </a:rPr>
                        <a:t>indicated by its rank. This suggests that the higher the sentence's rank, the more</a:t>
                      </a:r>
                    </a:p>
                    <a:p>
                      <a:pPr>
                        <a:lnSpc>
                          <a:spcPts val="3220"/>
                        </a:lnSpc>
                      </a:pPr>
                      <a:r>
                        <a:rPr lang="en-US" sz="2300">
                          <a:solidFill>
                            <a:srgbClr val="000000"/>
                          </a:solidFill>
                          <a:latin typeface="Times New Roman Bold"/>
                        </a:rPr>
                        <a:t>relevant the sentence is.</a:t>
                      </a:r>
                    </a:p>
                    <a:p>
                      <a:pPr algn="ctr">
                        <a:lnSpc>
                          <a:spcPts val="3220"/>
                        </a:lnSpc>
                      </a:pPr>
                      <a:endParaRPr lang="en-US" sz="2300">
                        <a:solidFill>
                          <a:srgbClr val="000000"/>
                        </a:solidFill>
                        <a:latin typeface="Times New Roman Bold"/>
                      </a:endParaRPr>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Times New Roman"/>
                        </a:rPr>
                        <a:t>It uses Text mining and is very efficient for stop words removal, tokenization and stemming purposes.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1"/>
                  </a:ext>
                </a:extLst>
              </a:tr>
              <a:tr h="780672">
                <a:tc>
                  <a:txBody>
                    <a:bodyPr/>
                    <a:lstStyle/>
                    <a:p>
                      <a:pPr algn="ctr">
                        <a:lnSpc>
                          <a:spcPts val="2520"/>
                        </a:lnSpc>
                        <a:defRPr/>
                      </a:pP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2"/>
                  </a:ext>
                </a:extLst>
              </a:tr>
              <a:tr h="780672">
                <a:tc>
                  <a:txBody>
                    <a:bodyPr/>
                    <a:lstStyle/>
                    <a:p>
                      <a:pPr algn="ctr">
                        <a:lnSpc>
                          <a:spcPts val="2520"/>
                        </a:lnSpc>
                        <a:defRPr/>
                      </a:pP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6"/>
          <p:cNvSpPr txBox="1"/>
          <p:nvPr/>
        </p:nvSpPr>
        <p:spPr>
          <a:xfrm>
            <a:off x="469296" y="159703"/>
            <a:ext cx="11036904" cy="1654299"/>
          </a:xfrm>
          <a:prstGeom prst="rect">
            <a:avLst/>
          </a:prstGeom>
        </p:spPr>
        <p:txBody>
          <a:bodyPr wrap="square" lIns="0" tIns="0" rIns="0" bIns="0" rtlCol="0" anchor="t">
            <a:spAutoFit/>
          </a:bodyPr>
          <a:lstStyle/>
          <a:p>
            <a:pPr algn="ctr">
              <a:lnSpc>
                <a:spcPts val="12880"/>
              </a:lnSpc>
            </a:pPr>
            <a:r>
              <a:rPr lang="en-US" sz="9200" dirty="0" smtClean="0">
                <a:solidFill>
                  <a:srgbClr val="4D1354"/>
                </a:solidFill>
                <a:latin typeface="Canva Sans Bold"/>
              </a:rPr>
              <a:t>Literature </a:t>
            </a:r>
            <a:r>
              <a:rPr lang="en-US" sz="9200" dirty="0">
                <a:solidFill>
                  <a:srgbClr val="4D1354"/>
                </a:solidFill>
                <a:latin typeface="Canva Sans Bold"/>
              </a:rPr>
              <a:t>Review</a:t>
            </a:r>
          </a:p>
        </p:txBody>
      </p:sp>
      <p:sp>
        <p:nvSpPr>
          <p:cNvPr id="7" name="TextBox 7"/>
          <p:cNvSpPr txBox="1"/>
          <p:nvPr/>
        </p:nvSpPr>
        <p:spPr>
          <a:xfrm>
            <a:off x="1198792" y="2835674"/>
            <a:ext cx="1240631" cy="580390"/>
          </a:xfrm>
          <a:prstGeom prst="rect">
            <a:avLst/>
          </a:prstGeom>
        </p:spPr>
        <p:txBody>
          <a:bodyPr lIns="0" tIns="0" rIns="0" bIns="0" rtlCol="0" anchor="t">
            <a:spAutoFit/>
          </a:bodyPr>
          <a:lstStyle/>
          <a:p>
            <a:pPr algn="ctr">
              <a:lnSpc>
                <a:spcPts val="4759"/>
              </a:lnSpc>
            </a:pPr>
            <a:r>
              <a:rPr lang="en-US" sz="3399">
                <a:solidFill>
                  <a:srgbClr val="4D1354"/>
                </a:solidFill>
                <a:latin typeface="Canva Sans Bold"/>
              </a:rPr>
              <a:t>Paper</a:t>
            </a:r>
          </a:p>
        </p:txBody>
      </p:sp>
      <p:sp>
        <p:nvSpPr>
          <p:cNvPr id="8" name="TextBox 8"/>
          <p:cNvSpPr txBox="1"/>
          <p:nvPr/>
        </p:nvSpPr>
        <p:spPr>
          <a:xfrm>
            <a:off x="3271398" y="2835674"/>
            <a:ext cx="2672202" cy="615553"/>
          </a:xfrm>
          <a:prstGeom prst="rect">
            <a:avLst/>
          </a:prstGeom>
        </p:spPr>
        <p:txBody>
          <a:bodyPr wrap="square" lIns="0" tIns="0" rIns="0" bIns="0" rtlCol="0" anchor="t">
            <a:spAutoFit/>
          </a:bodyPr>
          <a:lstStyle/>
          <a:p>
            <a:pPr algn="ctr">
              <a:lnSpc>
                <a:spcPts val="4759"/>
              </a:lnSpc>
            </a:pPr>
            <a:r>
              <a:rPr lang="en-US" sz="3399" dirty="0">
                <a:solidFill>
                  <a:srgbClr val="4D1354"/>
                </a:solidFill>
                <a:latin typeface="Canva Sans Bold"/>
              </a:rPr>
              <a:t>Description</a:t>
            </a:r>
          </a:p>
        </p:txBody>
      </p:sp>
      <p:sp>
        <p:nvSpPr>
          <p:cNvPr id="9" name="TextBox 9"/>
          <p:cNvSpPr txBox="1"/>
          <p:nvPr/>
        </p:nvSpPr>
        <p:spPr>
          <a:xfrm>
            <a:off x="6347726" y="2835674"/>
            <a:ext cx="3067051" cy="580390"/>
          </a:xfrm>
          <a:prstGeom prst="rect">
            <a:avLst/>
          </a:prstGeom>
        </p:spPr>
        <p:txBody>
          <a:bodyPr lIns="0" tIns="0" rIns="0" bIns="0" rtlCol="0" anchor="t">
            <a:spAutoFit/>
          </a:bodyPr>
          <a:lstStyle/>
          <a:p>
            <a:pPr algn="ctr">
              <a:lnSpc>
                <a:spcPts val="4759"/>
              </a:lnSpc>
            </a:pPr>
            <a:r>
              <a:rPr lang="en-US" sz="3399">
                <a:solidFill>
                  <a:srgbClr val="4D1354"/>
                </a:solidFill>
                <a:latin typeface="Canva Sans Bold"/>
              </a:rPr>
              <a:t>Methodology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199663">
            <a:off x="13361175" y="-2728836"/>
            <a:ext cx="9366851" cy="8957051"/>
          </a:xfrm>
          <a:prstGeom prst="rect">
            <a:avLst/>
          </a:prstGeom>
        </p:spPr>
      </p:pic>
      <p:pic>
        <p:nvPicPr>
          <p:cNvPr id="3" name="Picture 3"/>
          <p:cNvPicPr>
            <a:picLocks noChangeAspect="1"/>
          </p:cNvPicPr>
          <p:nvPr/>
        </p:nvPicPr>
        <p:blipFill>
          <a:blip r:embed="rId3"/>
          <a:srcRect/>
          <a:stretch>
            <a:fillRect/>
          </a:stretch>
        </p:blipFill>
        <p:spPr>
          <a:xfrm rot="-2715964">
            <a:off x="14635296" y="2779072"/>
            <a:ext cx="2207918" cy="2092002"/>
          </a:xfrm>
          <a:prstGeom prst="rect">
            <a:avLst/>
          </a:prstGeom>
        </p:spPr>
      </p:pic>
      <p:pic>
        <p:nvPicPr>
          <p:cNvPr id="4" name="Picture 4"/>
          <p:cNvPicPr>
            <a:picLocks noChangeAspect="1"/>
          </p:cNvPicPr>
          <p:nvPr/>
        </p:nvPicPr>
        <p:blipFill>
          <a:blip r:embed="rId3"/>
          <a:srcRect/>
          <a:stretch>
            <a:fillRect/>
          </a:stretch>
        </p:blipFill>
        <p:spPr>
          <a:xfrm rot="-394911">
            <a:off x="16125490" y="7311630"/>
            <a:ext cx="5163362" cy="4892285"/>
          </a:xfrm>
          <a:prstGeom prst="rect">
            <a:avLst/>
          </a:prstGeom>
        </p:spPr>
      </p:pic>
      <p:graphicFrame>
        <p:nvGraphicFramePr>
          <p:cNvPr id="5" name="Table 5"/>
          <p:cNvGraphicFramePr>
            <a:graphicFrameLocks noGrp="1"/>
          </p:cNvGraphicFramePr>
          <p:nvPr/>
        </p:nvGraphicFramePr>
        <p:xfrm>
          <a:off x="570524" y="199364"/>
          <a:ext cx="12041426" cy="12493311"/>
        </p:xfrm>
        <a:graphic>
          <a:graphicData uri="http://schemas.openxmlformats.org/drawingml/2006/table">
            <a:tbl>
              <a:tblPr/>
              <a:tblGrid>
                <a:gridCol w="2384271">
                  <a:extLst>
                    <a:ext uri="{9D8B030D-6E8A-4147-A177-3AD203B41FA5}">
                      <a16:colId xmlns:a16="http://schemas.microsoft.com/office/drawing/2014/main" val="20000"/>
                    </a:ext>
                  </a:extLst>
                </a:gridCol>
                <a:gridCol w="2603097">
                  <a:extLst>
                    <a:ext uri="{9D8B030D-6E8A-4147-A177-3AD203B41FA5}">
                      <a16:colId xmlns:a16="http://schemas.microsoft.com/office/drawing/2014/main" val="20001"/>
                    </a:ext>
                  </a:extLst>
                </a:gridCol>
                <a:gridCol w="4232135">
                  <a:extLst>
                    <a:ext uri="{9D8B030D-6E8A-4147-A177-3AD203B41FA5}">
                      <a16:colId xmlns:a16="http://schemas.microsoft.com/office/drawing/2014/main" val="20002"/>
                    </a:ext>
                  </a:extLst>
                </a:gridCol>
                <a:gridCol w="2821923">
                  <a:extLst>
                    <a:ext uri="{9D8B030D-6E8A-4147-A177-3AD203B41FA5}">
                      <a16:colId xmlns:a16="http://schemas.microsoft.com/office/drawing/2014/main" val="20003"/>
                    </a:ext>
                  </a:extLst>
                </a:gridCol>
              </a:tblGrid>
              <a:tr h="3926750">
                <a:tc>
                  <a:txBody>
                    <a:bodyPr/>
                    <a:lstStyle/>
                    <a:p>
                      <a:pPr algn="ctr">
                        <a:lnSpc>
                          <a:spcPts val="2520"/>
                        </a:lnSpc>
                        <a:defRPr/>
                      </a:pPr>
                      <a:r>
                        <a:rPr lang="en-US" sz="1800">
                          <a:solidFill>
                            <a:srgbClr val="000000"/>
                          </a:solidFill>
                          <a:latin typeface="Times New Roman Bold"/>
                        </a:rPr>
                        <a:t>Topic categorization of Tamil News Articles using PreTrained Word2Vec Embeddings with Convolutional Neural Network</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Convolution neural network can be used to categorise the tamil news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Times New Roman Bold"/>
                        </a:rPr>
                        <a:t>Input for convolutions are fed from the embedding layer. Three type convolutions 3×3, 4×4, 5×5 are used through which features are formalised. The features are combined using a merge layer. After the merge, three dense layers i.e. fully connected networks are given with the output of the merge layer. In the end of connection using a sigmoid activation function the classification is done.</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CNN with pre-trained embeddings for tamil language gives better results compared to SVM and NB trained with TFIDF feature vectors.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0"/>
                  </a:ext>
                </a:extLst>
              </a:tr>
              <a:tr h="6764329">
                <a:tc>
                  <a:txBody>
                    <a:bodyPr/>
                    <a:lstStyle/>
                    <a:p>
                      <a:pPr algn="ctr">
                        <a:lnSpc>
                          <a:spcPts val="2520"/>
                        </a:lnSpc>
                        <a:defRPr/>
                      </a:pPr>
                      <a:r>
                        <a:rPr lang="en-US" sz="1800">
                          <a:solidFill>
                            <a:srgbClr val="000000"/>
                          </a:solidFill>
                          <a:latin typeface="Times New Roman Bold"/>
                        </a:rPr>
                        <a:t>Text Summarization for Tamil Online Sports News Using NLP</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Tamil Sports news are summarised using various methods.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Times New Roman Bold"/>
                        </a:rPr>
                        <a:t>Raw Tamil sports news will</a:t>
                      </a:r>
                      <a:endParaRPr lang="en-US" sz="1100"/>
                    </a:p>
                    <a:p>
                      <a:pPr>
                        <a:lnSpc>
                          <a:spcPts val="2520"/>
                        </a:lnSpc>
                      </a:pPr>
                      <a:r>
                        <a:rPr lang="en-US" sz="1800">
                          <a:solidFill>
                            <a:srgbClr val="000000"/>
                          </a:solidFill>
                          <a:latin typeface="Times New Roman Bold"/>
                        </a:rPr>
                        <a:t>be fed as input into the preprocessing step, In this step data</a:t>
                      </a:r>
                    </a:p>
                    <a:p>
                      <a:pPr>
                        <a:lnSpc>
                          <a:spcPts val="2520"/>
                        </a:lnSpc>
                      </a:pPr>
                      <a:r>
                        <a:rPr lang="en-US" sz="1800">
                          <a:solidFill>
                            <a:srgbClr val="000000"/>
                          </a:solidFill>
                          <a:latin typeface="Times New Roman Bold"/>
                        </a:rPr>
                        <a:t>will be tokenized into sentence and words, furthermore</a:t>
                      </a:r>
                    </a:p>
                    <a:p>
                      <a:pPr>
                        <a:lnSpc>
                          <a:spcPts val="2520"/>
                        </a:lnSpc>
                      </a:pPr>
                      <a:r>
                        <a:rPr lang="en-US" sz="1800">
                          <a:solidFill>
                            <a:srgbClr val="000000"/>
                          </a:solidFill>
                          <a:latin typeface="Times New Roman Bold"/>
                        </a:rPr>
                        <a:t>regular expressions will be used to detect the character</a:t>
                      </a:r>
                    </a:p>
                    <a:p>
                      <a:pPr>
                        <a:lnSpc>
                          <a:spcPts val="2520"/>
                        </a:lnSpc>
                      </a:pPr>
                      <a:r>
                        <a:rPr lang="en-US" sz="1800">
                          <a:solidFill>
                            <a:srgbClr val="000000"/>
                          </a:solidFill>
                          <a:latin typeface="Times New Roman Bold"/>
                        </a:rPr>
                        <a:t>structures such as punctuation, time, date numbers, etc.</a:t>
                      </a:r>
                    </a:p>
                    <a:p>
                      <a:pPr>
                        <a:lnSpc>
                          <a:spcPts val="2520"/>
                        </a:lnSpc>
                      </a:pPr>
                      <a:r>
                        <a:rPr lang="en-US" sz="1800">
                          <a:solidFill>
                            <a:srgbClr val="000000"/>
                          </a:solidFill>
                          <a:latin typeface="Times New Roman Bold"/>
                        </a:rPr>
                        <a:t>After that stop words like “gy (pala)”, “ xU (oru)”, “vd;W</a:t>
                      </a:r>
                    </a:p>
                    <a:p>
                      <a:pPr>
                        <a:lnSpc>
                          <a:spcPts val="2520"/>
                        </a:lnSpc>
                      </a:pPr>
                      <a:r>
                        <a:rPr lang="en-US" sz="1800">
                          <a:solidFill>
                            <a:srgbClr val="000000"/>
                          </a:solidFill>
                          <a:latin typeface="Times New Roman Bold"/>
                        </a:rPr>
                        <a:t>(enru)”, etc... will be removed by analyzing the frequency of</a:t>
                      </a:r>
                    </a:p>
                    <a:p>
                      <a:pPr>
                        <a:lnSpc>
                          <a:spcPts val="2520"/>
                        </a:lnSpc>
                      </a:pPr>
                      <a:r>
                        <a:rPr lang="en-US" sz="1800">
                          <a:solidFill>
                            <a:srgbClr val="000000"/>
                          </a:solidFill>
                          <a:latin typeface="Times New Roman Bold"/>
                        </a:rPr>
                        <a:t>the tokens, in here a list of stop words in Tamil language will</a:t>
                      </a:r>
                    </a:p>
                    <a:p>
                      <a:pPr>
                        <a:lnSpc>
                          <a:spcPts val="2520"/>
                        </a:lnSpc>
                      </a:pPr>
                      <a:r>
                        <a:rPr lang="en-US" sz="1800">
                          <a:solidFill>
                            <a:srgbClr val="000000"/>
                          </a:solidFill>
                          <a:latin typeface="Times New Roman Bold"/>
                        </a:rPr>
                        <a:t>be used for this purpose. Thereafter PoS tag will be attached</a:t>
                      </a:r>
                    </a:p>
                    <a:p>
                      <a:pPr>
                        <a:lnSpc>
                          <a:spcPts val="2520"/>
                        </a:lnSpc>
                      </a:pPr>
                      <a:r>
                        <a:rPr lang="en-US" sz="1800">
                          <a:solidFill>
                            <a:srgbClr val="000000"/>
                          </a:solidFill>
                          <a:latin typeface="Times New Roman Bold"/>
                        </a:rPr>
                        <a:t>to the remaining tokens such as verb, noun, etc.</a:t>
                      </a:r>
                    </a:p>
                    <a:p>
                      <a:pPr algn="ctr">
                        <a:lnSpc>
                          <a:spcPts val="2520"/>
                        </a:lnSpc>
                      </a:pPr>
                      <a:endParaRPr lang="en-US" sz="1800">
                        <a:solidFill>
                          <a:srgbClr val="000000"/>
                        </a:solidFill>
                        <a:latin typeface="Times New Roman Bold"/>
                      </a:endParaRPr>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By using NLP we can get more accuracy and perfect results and here stop words also removed</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1"/>
                  </a:ext>
                </a:extLst>
              </a:tr>
              <a:tr h="1022293">
                <a:tc>
                  <a:txBody>
                    <a:bodyPr/>
                    <a:lstStyle/>
                    <a:p>
                      <a:pPr algn="ctr">
                        <a:lnSpc>
                          <a:spcPts val="2520"/>
                        </a:lnSpc>
                        <a:defRPr/>
                      </a:pP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2"/>
                  </a:ext>
                </a:extLst>
              </a:tr>
              <a:tr h="779939">
                <a:tc>
                  <a:txBody>
                    <a:bodyPr/>
                    <a:lstStyle/>
                    <a:p>
                      <a:pPr algn="ctr">
                        <a:lnSpc>
                          <a:spcPts val="2520"/>
                        </a:lnSpc>
                        <a:defRPr/>
                      </a:pP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6"/>
          <p:cNvSpPr txBox="1"/>
          <p:nvPr/>
        </p:nvSpPr>
        <p:spPr>
          <a:xfrm>
            <a:off x="11233883" y="5278824"/>
            <a:ext cx="9525" cy="580390"/>
          </a:xfrm>
          <a:prstGeom prst="rect">
            <a:avLst/>
          </a:prstGeom>
        </p:spPr>
        <p:txBody>
          <a:bodyPr lIns="0" tIns="0" rIns="0" bIns="0" rtlCol="0" anchor="t">
            <a:spAutoFit/>
          </a:bodyPr>
          <a:lstStyle/>
          <a:p>
            <a:pPr algn="ctr">
              <a:lnSpc>
                <a:spcPts val="4759"/>
              </a:lnSpc>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199663">
            <a:off x="13361175" y="-2728836"/>
            <a:ext cx="9366851" cy="8957051"/>
          </a:xfrm>
          <a:prstGeom prst="rect">
            <a:avLst/>
          </a:prstGeom>
        </p:spPr>
      </p:pic>
      <p:pic>
        <p:nvPicPr>
          <p:cNvPr id="3" name="Picture 3"/>
          <p:cNvPicPr>
            <a:picLocks noChangeAspect="1"/>
          </p:cNvPicPr>
          <p:nvPr/>
        </p:nvPicPr>
        <p:blipFill>
          <a:blip r:embed="rId3"/>
          <a:srcRect/>
          <a:stretch>
            <a:fillRect/>
          </a:stretch>
        </p:blipFill>
        <p:spPr>
          <a:xfrm rot="-2715964">
            <a:off x="14635296" y="2779072"/>
            <a:ext cx="2207918" cy="2092002"/>
          </a:xfrm>
          <a:prstGeom prst="rect">
            <a:avLst/>
          </a:prstGeom>
        </p:spPr>
      </p:pic>
      <p:pic>
        <p:nvPicPr>
          <p:cNvPr id="4" name="Picture 4"/>
          <p:cNvPicPr>
            <a:picLocks noChangeAspect="1"/>
          </p:cNvPicPr>
          <p:nvPr/>
        </p:nvPicPr>
        <p:blipFill>
          <a:blip r:embed="rId3"/>
          <a:srcRect/>
          <a:stretch>
            <a:fillRect/>
          </a:stretch>
        </p:blipFill>
        <p:spPr>
          <a:xfrm rot="-394911">
            <a:off x="16125490" y="7311630"/>
            <a:ext cx="5163362" cy="4892285"/>
          </a:xfrm>
          <a:prstGeom prst="rect">
            <a:avLst/>
          </a:prstGeom>
        </p:spPr>
      </p:pic>
      <p:graphicFrame>
        <p:nvGraphicFramePr>
          <p:cNvPr id="5" name="Table 5"/>
          <p:cNvGraphicFramePr>
            <a:graphicFrameLocks noGrp="1"/>
          </p:cNvGraphicFramePr>
          <p:nvPr/>
        </p:nvGraphicFramePr>
        <p:xfrm>
          <a:off x="331610" y="335453"/>
          <a:ext cx="12041426" cy="6153150"/>
        </p:xfrm>
        <a:graphic>
          <a:graphicData uri="http://schemas.openxmlformats.org/drawingml/2006/table">
            <a:tbl>
              <a:tblPr/>
              <a:tblGrid>
                <a:gridCol w="2384271">
                  <a:extLst>
                    <a:ext uri="{9D8B030D-6E8A-4147-A177-3AD203B41FA5}">
                      <a16:colId xmlns:a16="http://schemas.microsoft.com/office/drawing/2014/main" val="20000"/>
                    </a:ext>
                  </a:extLst>
                </a:gridCol>
                <a:gridCol w="2603097">
                  <a:extLst>
                    <a:ext uri="{9D8B030D-6E8A-4147-A177-3AD203B41FA5}">
                      <a16:colId xmlns:a16="http://schemas.microsoft.com/office/drawing/2014/main" val="20001"/>
                    </a:ext>
                  </a:extLst>
                </a:gridCol>
                <a:gridCol w="4626983">
                  <a:extLst>
                    <a:ext uri="{9D8B030D-6E8A-4147-A177-3AD203B41FA5}">
                      <a16:colId xmlns:a16="http://schemas.microsoft.com/office/drawing/2014/main" val="20002"/>
                    </a:ext>
                  </a:extLst>
                </a:gridCol>
                <a:gridCol w="2427075">
                  <a:extLst>
                    <a:ext uri="{9D8B030D-6E8A-4147-A177-3AD203B41FA5}">
                      <a16:colId xmlns:a16="http://schemas.microsoft.com/office/drawing/2014/main" val="20003"/>
                    </a:ext>
                  </a:extLst>
                </a:gridCol>
              </a:tblGrid>
              <a:tr h="6153150">
                <a:tc>
                  <a:txBody>
                    <a:bodyPr/>
                    <a:lstStyle/>
                    <a:p>
                      <a:pPr algn="ctr">
                        <a:lnSpc>
                          <a:spcPts val="2520"/>
                        </a:lnSpc>
                        <a:defRPr/>
                      </a:pPr>
                      <a:r>
                        <a:rPr lang="en-US" sz="1800">
                          <a:solidFill>
                            <a:srgbClr val="000000"/>
                          </a:solidFill>
                          <a:latin typeface="Times New Roman Bold"/>
                        </a:rPr>
                        <a:t>News text classification model based on topic model</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This paper focuses on news text classification models based on Latent Dirichlet Allocation (LDA).</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Times New Roman Bold"/>
                        </a:rPr>
                        <a:t>Latent Dirichlet Allocation (LDA) is a kind </a:t>
                      </a:r>
                      <a:endParaRPr lang="en-US" sz="1100"/>
                    </a:p>
                    <a:p>
                      <a:pPr>
                        <a:lnSpc>
                          <a:spcPts val="2520"/>
                        </a:lnSpc>
                      </a:pPr>
                      <a:r>
                        <a:rPr lang="en-US" sz="1800">
                          <a:solidFill>
                            <a:srgbClr val="000000"/>
                          </a:solidFill>
                          <a:latin typeface="Times New Roman Bold"/>
                        </a:rPr>
                        <a:t>of topic model algorithm based on probability model </a:t>
                      </a:r>
                    </a:p>
                    <a:p>
                      <a:pPr>
                        <a:lnSpc>
                          <a:spcPts val="2520"/>
                        </a:lnSpc>
                      </a:pPr>
                      <a:r>
                        <a:rPr lang="en-US" sz="1800">
                          <a:solidFill>
                            <a:srgbClr val="000000"/>
                          </a:solidFill>
                          <a:latin typeface="Times New Roman Bold"/>
                        </a:rPr>
                        <a:t>the data is sorted and preprocessed, and the topic </a:t>
                      </a:r>
                    </a:p>
                    <a:p>
                      <a:pPr>
                        <a:lnSpc>
                          <a:spcPts val="2520"/>
                        </a:lnSpc>
                      </a:pPr>
                      <a:r>
                        <a:rPr lang="en-US" sz="1800">
                          <a:solidFill>
                            <a:srgbClr val="000000"/>
                          </a:solidFill>
                          <a:latin typeface="Times New Roman Bold"/>
                        </a:rPr>
                        <a:t>distribution of the training set </a:t>
                      </a:r>
                    </a:p>
                    <a:p>
                      <a:pPr>
                        <a:lnSpc>
                          <a:spcPts val="2520"/>
                        </a:lnSpc>
                      </a:pPr>
                      <a:r>
                        <a:rPr lang="en-US" sz="1800">
                          <a:solidFill>
                            <a:srgbClr val="000000"/>
                          </a:solidFill>
                          <a:latin typeface="Times New Roman Bold"/>
                        </a:rPr>
                        <a:t>of news texts is obtained</a:t>
                      </a:r>
                    </a:p>
                    <a:p>
                      <a:pPr>
                        <a:lnSpc>
                          <a:spcPts val="2520"/>
                        </a:lnSpc>
                      </a:pPr>
                      <a:r>
                        <a:rPr lang="en-US" sz="1800">
                          <a:solidFill>
                            <a:srgbClr val="000000"/>
                          </a:solidFill>
                          <a:latin typeface="Times New Roman Bold"/>
                        </a:rPr>
                        <a:t>through the LDA model,it chooses the topics trail n_X of news text as</a:t>
                      </a:r>
                    </a:p>
                    <a:p>
                      <a:pPr>
                        <a:lnSpc>
                          <a:spcPts val="2520"/>
                        </a:lnSpc>
                      </a:pPr>
                      <a:r>
                        <a:rPr lang="en-US" sz="1800">
                          <a:solidFill>
                            <a:srgbClr val="000000"/>
                          </a:solidFill>
                          <a:latin typeface="Times New Roman Bold"/>
                        </a:rPr>
                        <a:t>the feature of the news text Both the train n_X and for the class label </a:t>
                      </a:r>
                    </a:p>
                    <a:p>
                      <a:pPr>
                        <a:lnSpc>
                          <a:spcPts val="2520"/>
                        </a:lnSpc>
                      </a:pPr>
                      <a:r>
                        <a:rPr lang="en-US" sz="1800">
                          <a:solidFill>
                            <a:srgbClr val="000000"/>
                          </a:solidFill>
                          <a:latin typeface="Times New Roman Bold"/>
                        </a:rPr>
                        <a:t>trai n_Y as the input value of the Softmax</a:t>
                      </a:r>
                    </a:p>
                    <a:p>
                      <a:pPr>
                        <a:lnSpc>
                          <a:spcPts val="2520"/>
                        </a:lnSpc>
                      </a:pPr>
                      <a:r>
                        <a:rPr lang="en-US" sz="1800">
                          <a:solidFill>
                            <a:srgbClr val="000000"/>
                          </a:solidFill>
                          <a:latin typeface="Times New Roman Bold"/>
                        </a:rPr>
                        <a:t>Regression algorithm, start modelling, training </a:t>
                      </a:r>
                    </a:p>
                    <a:p>
                      <a:pPr>
                        <a:lnSpc>
                          <a:spcPts val="2520"/>
                        </a:lnSpc>
                      </a:pPr>
                      <a:r>
                        <a:rPr lang="en-US" sz="1800">
                          <a:solidFill>
                            <a:srgbClr val="000000"/>
                          </a:solidFill>
                          <a:latin typeface="Times New Roman Bold"/>
                        </a:rPr>
                        <a:t>and get</a:t>
                      </a:r>
                    </a:p>
                    <a:p>
                      <a:pPr>
                        <a:lnSpc>
                          <a:spcPts val="2520"/>
                        </a:lnSpc>
                      </a:pPr>
                      <a:r>
                        <a:rPr lang="en-US" sz="1800">
                          <a:solidFill>
                            <a:srgbClr val="000000"/>
                          </a:solidFill>
                          <a:latin typeface="Times New Roman Bold"/>
                        </a:rPr>
                        <a:t>the news text classifier.</a:t>
                      </a:r>
                    </a:p>
                    <a:p>
                      <a:pPr>
                        <a:lnSpc>
                          <a:spcPts val="2520"/>
                        </a:lnSpc>
                      </a:pPr>
                      <a:endParaRPr lang="en-US" sz="1800">
                        <a:solidFill>
                          <a:srgbClr val="000000"/>
                        </a:solidFill>
                        <a:latin typeface="Times New Roman Bold"/>
                      </a:endParaRPr>
                    </a:p>
                    <a:p>
                      <a:pPr>
                        <a:lnSpc>
                          <a:spcPts val="2520"/>
                        </a:lnSpc>
                      </a:pPr>
                      <a:endParaRPr lang="en-US" sz="1800">
                        <a:solidFill>
                          <a:srgbClr val="000000"/>
                        </a:solidFill>
                        <a:latin typeface="Times New Roman Bold"/>
                      </a:endParaRPr>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LDA topic model, which is mainly based on the </a:t>
                      </a:r>
                      <a:endParaRPr lang="en-US" sz="1100"/>
                    </a:p>
                    <a:p>
                      <a:pPr algn="ctr">
                        <a:lnSpc>
                          <a:spcPts val="2520"/>
                        </a:lnSpc>
                      </a:pPr>
                      <a:r>
                        <a:rPr lang="en-US" sz="1800">
                          <a:solidFill>
                            <a:srgbClr val="000000"/>
                          </a:solidFill>
                          <a:latin typeface="Times New Roman Bold"/>
                        </a:rPr>
                        <a:t>latent topic information of the text. </a:t>
                      </a:r>
                    </a:p>
                    <a:p>
                      <a:pPr algn="ctr">
                        <a:lnSpc>
                          <a:spcPts val="2520"/>
                        </a:lnSpc>
                      </a:pPr>
                      <a:r>
                        <a:rPr lang="en-US" sz="1800">
                          <a:solidFill>
                            <a:srgbClr val="000000"/>
                          </a:solidFill>
                          <a:latin typeface="Times New Roman Bold"/>
                        </a:rPr>
                        <a:t>In the model, we make news text changed from VSM </a:t>
                      </a:r>
                    </a:p>
                    <a:p>
                      <a:pPr algn="ctr">
                        <a:lnSpc>
                          <a:spcPts val="2520"/>
                        </a:lnSpc>
                      </a:pPr>
                      <a:r>
                        <a:rPr lang="en-US" sz="1800">
                          <a:solidFill>
                            <a:srgbClr val="000000"/>
                          </a:solidFill>
                          <a:latin typeface="Times New Roman Bold"/>
                        </a:rPr>
                        <a:t>to the topic vector.</a:t>
                      </a:r>
                    </a:p>
                    <a:p>
                      <a:pPr algn="ctr">
                        <a:lnSpc>
                          <a:spcPts val="2520"/>
                        </a:lnSpc>
                      </a:pPr>
                      <a:endParaRPr lang="en-US" sz="1800">
                        <a:solidFill>
                          <a:srgbClr val="000000"/>
                        </a:solidFill>
                        <a:latin typeface="Times New Roman Bold"/>
                      </a:endParaRPr>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727499" y="-837245"/>
            <a:ext cx="7995755" cy="7575978"/>
          </a:xfrm>
          <a:prstGeom prst="rect">
            <a:avLst/>
          </a:prstGeom>
        </p:spPr>
      </p:pic>
      <p:pic>
        <p:nvPicPr>
          <p:cNvPr id="3" name="Picture 3"/>
          <p:cNvPicPr>
            <a:picLocks noChangeAspect="1"/>
          </p:cNvPicPr>
          <p:nvPr/>
        </p:nvPicPr>
        <p:blipFill>
          <a:blip r:embed="rId3"/>
          <a:srcRect/>
          <a:stretch>
            <a:fillRect/>
          </a:stretch>
        </p:blipFill>
        <p:spPr>
          <a:xfrm rot="-5033790">
            <a:off x="-3142758" y="5113384"/>
            <a:ext cx="7336933" cy="6529870"/>
          </a:xfrm>
          <a:prstGeom prst="rect">
            <a:avLst/>
          </a:prstGeom>
        </p:spPr>
      </p:pic>
      <p:sp>
        <p:nvSpPr>
          <p:cNvPr id="4" name="TextBox 4"/>
          <p:cNvSpPr txBox="1"/>
          <p:nvPr/>
        </p:nvSpPr>
        <p:spPr>
          <a:xfrm>
            <a:off x="4599781" y="299200"/>
            <a:ext cx="10565414" cy="1056311"/>
          </a:xfrm>
          <a:prstGeom prst="rect">
            <a:avLst/>
          </a:prstGeom>
        </p:spPr>
        <p:txBody>
          <a:bodyPr lIns="0" tIns="0" rIns="0" bIns="0" rtlCol="0" anchor="t">
            <a:spAutoFit/>
          </a:bodyPr>
          <a:lstStyle/>
          <a:p>
            <a:pPr algn="ctr">
              <a:lnSpc>
                <a:spcPts val="8345"/>
              </a:lnSpc>
            </a:pPr>
            <a:r>
              <a:rPr lang="en-US" sz="7072">
                <a:solidFill>
                  <a:srgbClr val="FFFFFF"/>
                </a:solidFill>
                <a:latin typeface="HK Grotesk Bold"/>
              </a:rPr>
              <a:t>Dataset Description</a:t>
            </a:r>
          </a:p>
        </p:txBody>
      </p:sp>
      <p:pic>
        <p:nvPicPr>
          <p:cNvPr id="5" name="Picture 5"/>
          <p:cNvPicPr>
            <a:picLocks noChangeAspect="1"/>
          </p:cNvPicPr>
          <p:nvPr/>
        </p:nvPicPr>
        <p:blipFill>
          <a:blip r:embed="rId4"/>
          <a:srcRect/>
          <a:stretch>
            <a:fillRect/>
          </a:stretch>
        </p:blipFill>
        <p:spPr>
          <a:xfrm rot="-447366">
            <a:off x="14766176" y="-589718"/>
            <a:ext cx="4068454" cy="3890459"/>
          </a:xfrm>
          <a:prstGeom prst="rect">
            <a:avLst/>
          </a:prstGeom>
        </p:spPr>
      </p:pic>
      <p:pic>
        <p:nvPicPr>
          <p:cNvPr id="6" name="Picture 6"/>
          <p:cNvPicPr>
            <a:picLocks noChangeAspect="1"/>
          </p:cNvPicPr>
          <p:nvPr/>
        </p:nvPicPr>
        <p:blipFill>
          <a:blip r:embed="rId4"/>
          <a:srcRect/>
          <a:stretch>
            <a:fillRect/>
          </a:stretch>
        </p:blipFill>
        <p:spPr>
          <a:xfrm rot="-447366">
            <a:off x="17494525" y="9179016"/>
            <a:ext cx="4068454" cy="3890459"/>
          </a:xfrm>
          <a:prstGeom prst="rect">
            <a:avLst/>
          </a:prstGeom>
        </p:spPr>
      </p:pic>
      <p:sp>
        <p:nvSpPr>
          <p:cNvPr id="7" name="TextBox 7"/>
          <p:cNvSpPr txBox="1"/>
          <p:nvPr/>
        </p:nvSpPr>
        <p:spPr>
          <a:xfrm>
            <a:off x="5071296" y="1976098"/>
            <a:ext cx="9448833" cy="3096714"/>
          </a:xfrm>
          <a:prstGeom prst="rect">
            <a:avLst/>
          </a:prstGeom>
        </p:spPr>
        <p:txBody>
          <a:bodyPr lIns="0" tIns="0" rIns="0" bIns="0" rtlCol="0" anchor="t">
            <a:spAutoFit/>
          </a:bodyPr>
          <a:lstStyle/>
          <a:p>
            <a:pPr>
              <a:lnSpc>
                <a:spcPts val="4099"/>
              </a:lnSpc>
            </a:pPr>
            <a:r>
              <a:rPr lang="en-US" sz="2927">
                <a:solidFill>
                  <a:srgbClr val="FFFFFF"/>
                </a:solidFill>
                <a:latin typeface="Canva Sans Bold"/>
              </a:rPr>
              <a:t>The dataset has been extracted with the features “News in English”, “News in Tamil”,”Category in English” and “Category in Tamil”. </a:t>
            </a:r>
          </a:p>
          <a:p>
            <a:pPr>
              <a:lnSpc>
                <a:spcPts val="4099"/>
              </a:lnSpc>
            </a:pPr>
            <a:r>
              <a:rPr lang="en-US" sz="2927">
                <a:solidFill>
                  <a:srgbClr val="FFFFFF"/>
                </a:solidFill>
                <a:latin typeface="Canva Sans Bold"/>
              </a:rPr>
              <a:t>There are 14521 different news articles are mentioned in  data set</a:t>
            </a:r>
          </a:p>
          <a:p>
            <a:pPr>
              <a:lnSpc>
                <a:spcPts val="4099"/>
              </a:lnSpc>
            </a:pPr>
            <a:endParaRPr lang="en-US" sz="2927">
              <a:solidFill>
                <a:srgbClr val="FFFFFF"/>
              </a:solidFill>
              <a:latin typeface="Canva Sans Bold"/>
            </a:endParaRPr>
          </a:p>
        </p:txBody>
      </p:sp>
      <p:sp>
        <p:nvSpPr>
          <p:cNvPr id="8" name="TextBox 8"/>
          <p:cNvSpPr txBox="1"/>
          <p:nvPr/>
        </p:nvSpPr>
        <p:spPr>
          <a:xfrm>
            <a:off x="5071296" y="4802926"/>
            <a:ext cx="11729106" cy="4248150"/>
          </a:xfrm>
          <a:prstGeom prst="rect">
            <a:avLst/>
          </a:prstGeom>
        </p:spPr>
        <p:txBody>
          <a:bodyPr lIns="0" tIns="0" rIns="0" bIns="0" rtlCol="0" anchor="t">
            <a:spAutoFit/>
          </a:bodyPr>
          <a:lstStyle/>
          <a:p>
            <a:pPr>
              <a:lnSpc>
                <a:spcPts val="4200"/>
              </a:lnSpc>
            </a:pPr>
            <a:r>
              <a:rPr lang="en-US" sz="3000">
                <a:solidFill>
                  <a:srgbClr val="FFFFFF"/>
                </a:solidFill>
                <a:latin typeface="Canva Sans Bold"/>
              </a:rPr>
              <a:t>The dataset has been preprocessed for punctuations, stopwords and has been removed of all punctuations and stopwords. The duplicate records have also been removed.</a:t>
            </a:r>
          </a:p>
          <a:p>
            <a:pPr>
              <a:lnSpc>
                <a:spcPts val="4200"/>
              </a:lnSpc>
            </a:pPr>
            <a:endParaRPr lang="en-US" sz="3000">
              <a:solidFill>
                <a:srgbClr val="FFFFFF"/>
              </a:solidFill>
              <a:latin typeface="Canva Sans Bold"/>
            </a:endParaRPr>
          </a:p>
          <a:p>
            <a:pPr>
              <a:lnSpc>
                <a:spcPts val="4200"/>
              </a:lnSpc>
            </a:pPr>
            <a:r>
              <a:rPr lang="en-US" sz="3000">
                <a:solidFill>
                  <a:srgbClr val="FFFFFF"/>
                </a:solidFill>
                <a:latin typeface="Canva Sans Bold"/>
              </a:rPr>
              <a:t>Stopwords in Tamil include 'அங்கு', 'இங்கே', 'உள்ள', 'எனப்படும்' have been removed. The punctuations such as ,./;:’-_!@# have been removed and only the tokens have been extracted to train the models.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094169">
            <a:off x="-2768217" y="5870308"/>
            <a:ext cx="6176663" cy="5906434"/>
          </a:xfrm>
          <a:prstGeom prst="rect">
            <a:avLst/>
          </a:prstGeom>
        </p:spPr>
      </p:pic>
      <p:pic>
        <p:nvPicPr>
          <p:cNvPr id="3" name="Picture 3"/>
          <p:cNvPicPr>
            <a:picLocks noChangeAspect="1"/>
          </p:cNvPicPr>
          <p:nvPr/>
        </p:nvPicPr>
        <p:blipFill>
          <a:blip r:embed="rId3"/>
          <a:srcRect/>
          <a:stretch>
            <a:fillRect/>
          </a:stretch>
        </p:blipFill>
        <p:spPr>
          <a:xfrm rot="9440951">
            <a:off x="-957979" y="335262"/>
            <a:ext cx="2207918" cy="2092002"/>
          </a:xfrm>
          <a:prstGeom prst="rect">
            <a:avLst/>
          </a:prstGeom>
        </p:spPr>
      </p:pic>
      <p:pic>
        <p:nvPicPr>
          <p:cNvPr id="4" name="Picture 4"/>
          <p:cNvPicPr>
            <a:picLocks noChangeAspect="1"/>
          </p:cNvPicPr>
          <p:nvPr/>
        </p:nvPicPr>
        <p:blipFill>
          <a:blip r:embed="rId4"/>
          <a:srcRect l="14176" r="7691"/>
          <a:stretch>
            <a:fillRect/>
          </a:stretch>
        </p:blipFill>
        <p:spPr>
          <a:xfrm>
            <a:off x="562045" y="3016589"/>
            <a:ext cx="4869057" cy="7270411"/>
          </a:xfrm>
          <a:prstGeom prst="rect">
            <a:avLst/>
          </a:prstGeom>
        </p:spPr>
      </p:pic>
      <p:pic>
        <p:nvPicPr>
          <p:cNvPr id="5" name="Picture 5"/>
          <p:cNvPicPr>
            <a:picLocks noChangeAspect="1"/>
          </p:cNvPicPr>
          <p:nvPr/>
        </p:nvPicPr>
        <p:blipFill>
          <a:blip r:embed="rId5"/>
          <a:srcRect l="1819" t="6635" r="1819"/>
          <a:stretch>
            <a:fillRect/>
          </a:stretch>
        </p:blipFill>
        <p:spPr>
          <a:xfrm>
            <a:off x="5804646" y="3674272"/>
            <a:ext cx="12226476" cy="4444804"/>
          </a:xfrm>
          <a:prstGeom prst="rect">
            <a:avLst/>
          </a:prstGeom>
        </p:spPr>
      </p:pic>
      <p:sp>
        <p:nvSpPr>
          <p:cNvPr id="6" name="TextBox 6"/>
          <p:cNvSpPr txBox="1"/>
          <p:nvPr/>
        </p:nvSpPr>
        <p:spPr>
          <a:xfrm>
            <a:off x="2996573" y="315550"/>
            <a:ext cx="13147861" cy="1065714"/>
          </a:xfrm>
          <a:prstGeom prst="rect">
            <a:avLst/>
          </a:prstGeom>
        </p:spPr>
        <p:txBody>
          <a:bodyPr lIns="0" tIns="0" rIns="0" bIns="0" rtlCol="0" anchor="t">
            <a:spAutoFit/>
          </a:bodyPr>
          <a:lstStyle/>
          <a:p>
            <a:pPr>
              <a:lnSpc>
                <a:spcPts val="8345"/>
              </a:lnSpc>
            </a:pPr>
            <a:r>
              <a:rPr lang="en-US" sz="7072">
                <a:solidFill>
                  <a:srgbClr val="4D1354"/>
                </a:solidFill>
                <a:latin typeface="HK Grotesk Bold"/>
              </a:rPr>
              <a:t>Architecture - Preprocessing</a:t>
            </a:r>
          </a:p>
        </p:txBody>
      </p:sp>
      <p:sp>
        <p:nvSpPr>
          <p:cNvPr id="7" name="TextBox 7"/>
          <p:cNvSpPr txBox="1"/>
          <p:nvPr/>
        </p:nvSpPr>
        <p:spPr>
          <a:xfrm>
            <a:off x="562045" y="2071076"/>
            <a:ext cx="6395835" cy="697554"/>
          </a:xfrm>
          <a:prstGeom prst="rect">
            <a:avLst/>
          </a:prstGeom>
        </p:spPr>
        <p:txBody>
          <a:bodyPr lIns="0" tIns="0" rIns="0" bIns="0" rtlCol="0" anchor="t">
            <a:spAutoFit/>
          </a:bodyPr>
          <a:lstStyle/>
          <a:p>
            <a:pPr marL="0" lvl="0" indent="0" algn="l">
              <a:lnSpc>
                <a:spcPts val="5582"/>
              </a:lnSpc>
              <a:spcBef>
                <a:spcPct val="0"/>
              </a:spcBef>
            </a:pPr>
            <a:r>
              <a:rPr lang="en-US" sz="4294">
                <a:solidFill>
                  <a:srgbClr val="731F7D"/>
                </a:solidFill>
                <a:latin typeface="Halant Medium Italics"/>
              </a:rPr>
              <a:t>Removing Punctuation</a:t>
            </a:r>
          </a:p>
        </p:txBody>
      </p:sp>
      <p:sp>
        <p:nvSpPr>
          <p:cNvPr id="8" name="TextBox 8"/>
          <p:cNvSpPr txBox="1"/>
          <p:nvPr/>
        </p:nvSpPr>
        <p:spPr>
          <a:xfrm>
            <a:off x="9120287" y="2032976"/>
            <a:ext cx="5595193" cy="738759"/>
          </a:xfrm>
          <a:prstGeom prst="rect">
            <a:avLst/>
          </a:prstGeom>
        </p:spPr>
        <p:txBody>
          <a:bodyPr lIns="0" tIns="0" rIns="0" bIns="0" rtlCol="0" anchor="t">
            <a:spAutoFit/>
          </a:bodyPr>
          <a:lstStyle/>
          <a:p>
            <a:pPr algn="ctr">
              <a:lnSpc>
                <a:spcPts val="6006"/>
              </a:lnSpc>
            </a:pPr>
            <a:r>
              <a:rPr lang="en-US" sz="4290">
                <a:solidFill>
                  <a:srgbClr val="4D1354"/>
                </a:solidFill>
                <a:latin typeface="Canva Sans"/>
              </a:rPr>
              <a:t>Removing Stopwords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1207</Words>
  <Application>Microsoft Office PowerPoint</Application>
  <PresentationFormat>Custom</PresentationFormat>
  <Paragraphs>83</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Times New Roman</vt:lpstr>
      <vt:lpstr>Arial</vt:lpstr>
      <vt:lpstr>Canva Sans</vt:lpstr>
      <vt:lpstr>Calibri</vt:lpstr>
      <vt:lpstr>Halant Medium Italics</vt:lpstr>
      <vt:lpstr>Canva Sans Bold</vt:lpstr>
      <vt:lpstr>Times New Roman Bold</vt:lpstr>
      <vt:lpstr>HK Grotesk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TAMIL NEWS CLASSIFICATION</dc:title>
  <cp:lastModifiedBy>Lenovo</cp:lastModifiedBy>
  <cp:revision>3</cp:revision>
  <dcterms:created xsi:type="dcterms:W3CDTF">2006-08-16T00:00:00Z</dcterms:created>
  <dcterms:modified xsi:type="dcterms:W3CDTF">2023-04-08T17:15:51Z</dcterms:modified>
  <dc:identifier>DAFfca3l4N8</dc:identifier>
</cp:coreProperties>
</file>